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50"/>
  </p:notesMasterIdLst>
  <p:sldIdLst>
    <p:sldId id="256" r:id="rId2"/>
    <p:sldId id="257" r:id="rId3"/>
    <p:sldId id="260"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263" r:id="rId18"/>
    <p:sldId id="261" r:id="rId19"/>
    <p:sldId id="262" r:id="rId20"/>
    <p:sldId id="258" r:id="rId21"/>
    <p:sldId id="267" r:id="rId22"/>
    <p:sldId id="265" r:id="rId23"/>
    <p:sldId id="266" r:id="rId24"/>
    <p:sldId id="268" r:id="rId25"/>
    <p:sldId id="269" r:id="rId26"/>
    <p:sldId id="270" r:id="rId27"/>
    <p:sldId id="271" r:id="rId28"/>
    <p:sldId id="272" r:id="rId29"/>
    <p:sldId id="273" r:id="rId30"/>
    <p:sldId id="274" r:id="rId31"/>
    <p:sldId id="275" r:id="rId32"/>
    <p:sldId id="276" r:id="rId33"/>
    <p:sldId id="279" r:id="rId34"/>
    <p:sldId id="280" r:id="rId35"/>
    <p:sldId id="281" r:id="rId36"/>
    <p:sldId id="282"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86506" autoAdjust="0"/>
  </p:normalViewPr>
  <p:slideViewPr>
    <p:cSldViewPr snapToGrid="0">
      <p:cViewPr varScale="1">
        <p:scale>
          <a:sx n="115" d="100"/>
          <a:sy n="115" d="100"/>
        </p:scale>
        <p:origin x="738"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9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wei PENG" userId="8c9d49ea30389574" providerId="LiveId" clId="{569EE704-3046-4337-9DB4-A683E35806F9}"/>
    <pc:docChg chg="undo custSel modSld">
      <pc:chgData name="Siwei PENG" userId="8c9d49ea30389574" providerId="LiveId" clId="{569EE704-3046-4337-9DB4-A683E35806F9}" dt="2018-02-27T08:27:43.352" v="6"/>
      <pc:docMkLst>
        <pc:docMk/>
      </pc:docMkLst>
      <pc:sldChg chg="modSp">
        <pc:chgData name="Siwei PENG" userId="8c9d49ea30389574" providerId="LiveId" clId="{569EE704-3046-4337-9DB4-A683E35806F9}" dt="2018-02-27T07:06:10.663" v="2" actId="1076"/>
        <pc:sldMkLst>
          <pc:docMk/>
          <pc:sldMk cId="0" sldId="262"/>
        </pc:sldMkLst>
        <pc:spChg chg="mod">
          <ac:chgData name="Siwei PENG" userId="8c9d49ea30389574" providerId="LiveId" clId="{569EE704-3046-4337-9DB4-A683E35806F9}" dt="2018-02-27T07:06:10.663" v="2" actId="1076"/>
          <ac:spMkLst>
            <pc:docMk/>
            <pc:sldMk cId="0" sldId="262"/>
            <ac:spMk id="3" creationId="{00000000-0000-0000-0000-000000000000}"/>
          </ac:spMkLst>
        </pc:spChg>
      </pc:sldChg>
      <pc:sldChg chg="modSp">
        <pc:chgData name="Siwei PENG" userId="8c9d49ea30389574" providerId="LiveId" clId="{569EE704-3046-4337-9DB4-A683E35806F9}" dt="2018-02-27T08:27:43.352" v="6"/>
        <pc:sldMkLst>
          <pc:docMk/>
          <pc:sldMk cId="0" sldId="282"/>
        </pc:sldMkLst>
        <pc:spChg chg="mod">
          <ac:chgData name="Siwei PENG" userId="8c9d49ea30389574" providerId="LiveId" clId="{569EE704-3046-4337-9DB4-A683E35806F9}" dt="2018-02-27T08:27:43.352" v="6"/>
          <ac:spMkLst>
            <pc:docMk/>
            <pc:sldMk cId="0" sldId="282"/>
            <ac:spMk id="137219" creationId="{00000000-0000-0000-0000-000000000000}"/>
          </ac:spMkLst>
        </pc:spChg>
      </pc:sldChg>
      <pc:sldChg chg="modSp">
        <pc:chgData name="Siwei PENG" userId="8c9d49ea30389574" providerId="LiveId" clId="{569EE704-3046-4337-9DB4-A683E35806F9}" dt="2018-02-27T06:11:23.852" v="0" actId="20577"/>
        <pc:sldMkLst>
          <pc:docMk/>
          <pc:sldMk cId="1539702273" sldId="296"/>
        </pc:sldMkLst>
        <pc:spChg chg="mod">
          <ac:chgData name="Siwei PENG" userId="8c9d49ea30389574" providerId="LiveId" clId="{569EE704-3046-4337-9DB4-A683E35806F9}" dt="2018-02-27T06:11:23.852" v="0" actId="20577"/>
          <ac:spMkLst>
            <pc:docMk/>
            <pc:sldMk cId="1539702273" sldId="296"/>
            <ac:spMk id="13" creationId="{00000000-0000-0000-0000-000000000000}"/>
          </ac:spMkLst>
        </pc:spChg>
      </pc:sldChg>
    </pc:docChg>
  </pc:docChgLst>
  <pc:docChgLst>
    <pc:chgData name="Siwei PENG" userId="8c9d49ea30389574" providerId="LiveId" clId="{4FDFFD7D-0BAE-4F8A-B4D3-7A8EEA9E68A8}"/>
    <pc:docChg chg="modSld">
      <pc:chgData name="Siwei PENG" userId="8c9d49ea30389574" providerId="LiveId" clId="{4FDFFD7D-0BAE-4F8A-B4D3-7A8EEA9E68A8}" dt="2018-02-25T03:48:50.993" v="103"/>
      <pc:docMkLst>
        <pc:docMk/>
      </pc:docMkLst>
      <pc:sldChg chg="addSp modSp modAnim">
        <pc:chgData name="Siwei PENG" userId="8c9d49ea30389574" providerId="LiveId" clId="{4FDFFD7D-0BAE-4F8A-B4D3-7A8EEA9E68A8}" dt="2018-02-25T03:48:50.993" v="103"/>
        <pc:sldMkLst>
          <pc:docMk/>
          <pc:sldMk cId="1539702273" sldId="296"/>
        </pc:sldMkLst>
        <pc:spChg chg="add mod">
          <ac:chgData name="Siwei PENG" userId="8c9d49ea30389574" providerId="LiveId" clId="{4FDFFD7D-0BAE-4F8A-B4D3-7A8EEA9E68A8}" dt="2018-02-25T03:48:50.993" v="103"/>
          <ac:spMkLst>
            <pc:docMk/>
            <pc:sldMk cId="1539702273" sldId="296"/>
            <ac:spMk id="16" creationId="{D9E74E39-6629-4868-BFBA-C00B960E8E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2FE83C30-E097-45FE-B7F4-36938302A229}" type="datetimeFigureOut">
              <a:rPr lang="zh-CN" altLang="en-US"/>
              <a:pPr>
                <a:defRPr/>
              </a:pPr>
              <a:t>2022/2/27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22238CE-28F5-40E5-8A60-4B23866AFE53}" type="slidenum">
              <a:rPr lang="zh-CN" altLang="en-US"/>
              <a:pPr>
                <a:defRPr/>
              </a:pPr>
              <a:t>‹#›</a:t>
            </a:fld>
            <a:endParaRPr lang="zh-CN" altLang="en-US"/>
          </a:p>
        </p:txBody>
      </p:sp>
    </p:spTree>
    <p:extLst>
      <p:ext uri="{BB962C8B-B14F-4D97-AF65-F5344CB8AC3E}">
        <p14:creationId xmlns:p14="http://schemas.microsoft.com/office/powerpoint/2010/main" val="34799015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2238CE-28F5-40E5-8A60-4B23866AFE53}" type="slidenum">
              <a:rPr lang="zh-CN" altLang="en-US" smtClean="0"/>
              <a:pPr>
                <a:defRPr/>
              </a:pPr>
              <a:t>1</a:t>
            </a:fld>
            <a:endParaRPr lang="zh-CN" altLang="en-US"/>
          </a:p>
        </p:txBody>
      </p:sp>
    </p:spTree>
    <p:extLst>
      <p:ext uri="{BB962C8B-B14F-4D97-AF65-F5344CB8AC3E}">
        <p14:creationId xmlns:p14="http://schemas.microsoft.com/office/powerpoint/2010/main" val="3952789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2006 </a:t>
            </a:r>
            <a:r>
              <a:rPr lang="zh-CN" altLang="en-US" b="0" i="0" dirty="0">
                <a:solidFill>
                  <a:srgbClr val="4D4D4D"/>
                </a:solidFill>
                <a:effectLst/>
                <a:latin typeface="-apple-system"/>
              </a:rPr>
              <a:t>年秋季的一天，当他在会议间歇偶遇公司首席执行官埃里克</a:t>
            </a:r>
            <a:r>
              <a:rPr lang="en-US" altLang="zh-CN" b="0" i="0" dirty="0">
                <a:solidFill>
                  <a:srgbClr val="4D4D4D"/>
                </a:solidFill>
                <a:effectLst/>
                <a:latin typeface="-apple-system"/>
              </a:rPr>
              <a:t>·</a:t>
            </a:r>
            <a:r>
              <a:rPr lang="zh-CN" altLang="en-US" b="0" i="0" dirty="0">
                <a:solidFill>
                  <a:srgbClr val="4D4D4D"/>
                </a:solidFill>
                <a:effectLst/>
                <a:latin typeface="-apple-system"/>
              </a:rPr>
              <a:t>施米特时，他脑海里浮现出一个想 法。他将利用自己的“</a:t>
            </a:r>
            <a:r>
              <a:rPr lang="en-US" altLang="zh-CN" b="0" i="0" dirty="0">
                <a:solidFill>
                  <a:srgbClr val="4D4D4D"/>
                </a:solidFill>
                <a:effectLst/>
                <a:latin typeface="-apple-system"/>
              </a:rPr>
              <a:t>20%</a:t>
            </a:r>
            <a:r>
              <a:rPr lang="zh-CN" altLang="en-US" b="0" i="0" dirty="0">
                <a:solidFill>
                  <a:srgbClr val="4D4D4D"/>
                </a:solidFill>
                <a:effectLst/>
                <a:latin typeface="-apple-system"/>
              </a:rPr>
              <a:t>时间”</a:t>
            </a:r>
            <a:r>
              <a:rPr lang="en-US" altLang="zh-CN" b="0" i="0" dirty="0">
                <a:solidFill>
                  <a:srgbClr val="4D4D4D"/>
                </a:solidFill>
                <a:effectLst/>
                <a:latin typeface="-apple-system"/>
              </a:rPr>
              <a:t>(</a:t>
            </a:r>
            <a:r>
              <a:rPr lang="zh-CN" altLang="en-US" b="0" i="0" dirty="0">
                <a:solidFill>
                  <a:srgbClr val="4D4D4D"/>
                </a:solidFill>
                <a:effectLst/>
                <a:latin typeface="-apple-system"/>
              </a:rPr>
              <a:t>即 </a:t>
            </a:r>
            <a:r>
              <a:rPr lang="en-US" altLang="zh-CN" b="0" i="0" dirty="0">
                <a:solidFill>
                  <a:srgbClr val="4D4D4D"/>
                </a:solidFill>
                <a:effectLst/>
                <a:latin typeface="-apple-system"/>
              </a:rPr>
              <a:t>Google </a:t>
            </a:r>
            <a:r>
              <a:rPr lang="zh-CN" altLang="en-US" b="0" i="0" dirty="0">
                <a:solidFill>
                  <a:srgbClr val="4D4D4D"/>
                </a:solidFill>
                <a:effectLst/>
                <a:latin typeface="-apple-system"/>
              </a:rPr>
              <a:t>分配给员工用于独立开发项目的时间</a:t>
            </a:r>
            <a:r>
              <a:rPr lang="en-US" altLang="zh-CN" b="0" i="0" dirty="0">
                <a:solidFill>
                  <a:srgbClr val="4D4D4D"/>
                </a:solidFill>
                <a:effectLst/>
                <a:latin typeface="-apple-system"/>
              </a:rPr>
              <a:t>)</a:t>
            </a:r>
            <a:r>
              <a:rPr lang="zh-CN" altLang="en-US" b="0" i="0" dirty="0">
                <a:solidFill>
                  <a:srgbClr val="4D4D4D"/>
                </a:solidFill>
                <a:effectLst/>
                <a:latin typeface="-apple-system"/>
              </a:rPr>
              <a:t>来启动一门课程，这将在他的母校华盛顿大学进行，着重引导学生们进行“云”系统的编程开发。他计划把这个项目命名为 </a:t>
            </a:r>
            <a:r>
              <a:rPr lang="en-US" altLang="zh-CN" b="0" i="0" dirty="0">
                <a:solidFill>
                  <a:srgbClr val="4D4D4D"/>
                </a:solidFill>
                <a:effectLst/>
                <a:latin typeface="-apple-system"/>
              </a:rPr>
              <a:t>Google 101</a:t>
            </a:r>
            <a:r>
              <a:rPr lang="zh-CN" altLang="en-US" b="0" i="0" dirty="0">
                <a:solidFill>
                  <a:srgbClr val="4D4D4D"/>
                </a:solidFill>
                <a:effectLst/>
                <a:latin typeface="-apple-system"/>
              </a:rPr>
              <a:t>。施米特很是欣赏这一计划。 在接下来的数月中，比希利亚的 </a:t>
            </a:r>
            <a:r>
              <a:rPr lang="en-US" altLang="zh-CN" b="0" i="0" dirty="0">
                <a:solidFill>
                  <a:srgbClr val="4D4D4D"/>
                </a:solidFill>
                <a:effectLst/>
                <a:latin typeface="-apple-system"/>
              </a:rPr>
              <a:t>Google 101 </a:t>
            </a:r>
            <a:r>
              <a:rPr lang="zh-CN" altLang="en-US" b="0" i="0" dirty="0">
                <a:solidFill>
                  <a:srgbClr val="4D4D4D"/>
                </a:solidFill>
                <a:effectLst/>
                <a:latin typeface="-apple-system"/>
              </a:rPr>
              <a:t>计划不断发展和深化，最终促成了 </a:t>
            </a:r>
            <a:r>
              <a:rPr lang="en-US" altLang="zh-CN" b="0" i="0" dirty="0">
                <a:solidFill>
                  <a:srgbClr val="4D4D4D"/>
                </a:solidFill>
                <a:effectLst/>
                <a:latin typeface="-apple-system"/>
              </a:rPr>
              <a:t>Google </a:t>
            </a:r>
            <a:r>
              <a:rPr lang="zh-CN" altLang="en-US" b="0" i="0" dirty="0">
                <a:solidFill>
                  <a:srgbClr val="4D4D4D"/>
                </a:solidFill>
                <a:effectLst/>
                <a:latin typeface="-apple-system"/>
              </a:rPr>
              <a:t>与 </a:t>
            </a:r>
            <a:r>
              <a:rPr lang="en-US" altLang="zh-CN" b="0" i="0" dirty="0">
                <a:solidFill>
                  <a:srgbClr val="4D4D4D"/>
                </a:solidFill>
                <a:effectLst/>
                <a:latin typeface="-apple-system"/>
              </a:rPr>
              <a:t>IBM </a:t>
            </a:r>
            <a:r>
              <a:rPr lang="zh-CN" altLang="en-US" b="0" i="0" dirty="0">
                <a:solidFill>
                  <a:srgbClr val="4D4D4D"/>
                </a:solidFill>
                <a:effectLst/>
                <a:latin typeface="-apple-system"/>
              </a:rPr>
              <a:t>在 </a:t>
            </a:r>
            <a:r>
              <a:rPr lang="en-US" altLang="zh-CN" b="0" i="0" dirty="0">
                <a:solidFill>
                  <a:srgbClr val="4D4D4D"/>
                </a:solidFill>
                <a:effectLst/>
                <a:latin typeface="-apple-system"/>
              </a:rPr>
              <a:t>2007 </a:t>
            </a:r>
            <a:r>
              <a:rPr lang="zh-CN" altLang="en-US" b="0" i="0" dirty="0">
                <a:solidFill>
                  <a:srgbClr val="4D4D4D"/>
                </a:solidFill>
                <a:effectLst/>
                <a:latin typeface="-apple-system"/>
              </a:rPr>
              <a:t>年 </a:t>
            </a:r>
            <a:r>
              <a:rPr lang="en-US" altLang="zh-CN" b="0" i="0" dirty="0">
                <a:solidFill>
                  <a:srgbClr val="4D4D4D"/>
                </a:solidFill>
                <a:effectLst/>
                <a:latin typeface="-apple-system"/>
              </a:rPr>
              <a:t>10 </a:t>
            </a:r>
            <a:r>
              <a:rPr lang="zh-CN" altLang="en-US" b="0" i="0" dirty="0">
                <a:solidFill>
                  <a:srgbClr val="4D4D4D"/>
                </a:solidFill>
                <a:effectLst/>
                <a:latin typeface="-apple-system"/>
              </a:rPr>
              <a:t>月开展了一 次雄心勃勃的合作</a:t>
            </a:r>
            <a:r>
              <a:rPr lang="en-US" altLang="zh-CN" b="0" i="0" dirty="0">
                <a:solidFill>
                  <a:srgbClr val="4D4D4D"/>
                </a:solidFill>
                <a:effectLst/>
                <a:latin typeface="-apple-system"/>
              </a:rPr>
              <a:t>——</a:t>
            </a:r>
            <a:r>
              <a:rPr lang="zh-CN" altLang="en-US" b="0" i="0" dirty="0">
                <a:solidFill>
                  <a:srgbClr val="4D4D4D"/>
                </a:solidFill>
                <a:effectLst/>
                <a:latin typeface="-apple-system"/>
              </a:rPr>
              <a:t>把全球多所大学纳入类似 </a:t>
            </a:r>
            <a:r>
              <a:rPr lang="en-US" altLang="zh-CN" b="0" i="0" dirty="0">
                <a:solidFill>
                  <a:srgbClr val="4D4D4D"/>
                </a:solidFill>
                <a:effectLst/>
                <a:latin typeface="-apple-system"/>
              </a:rPr>
              <a:t>Google </a:t>
            </a:r>
            <a:r>
              <a:rPr lang="zh-CN" altLang="en-US" b="0" i="0" dirty="0">
                <a:solidFill>
                  <a:srgbClr val="4D4D4D"/>
                </a:solidFill>
                <a:effectLst/>
                <a:latin typeface="-apple-system"/>
              </a:rPr>
              <a:t>的计算“云”中。</a:t>
            </a:r>
            <a:endParaRPr lang="en-US" altLang="zh-CN" b="0" i="0" dirty="0">
              <a:solidFill>
                <a:srgbClr val="4D4D4D"/>
              </a:solidFill>
              <a:effectLst/>
              <a:latin typeface="-apple-system"/>
            </a:endParaRPr>
          </a:p>
          <a:p>
            <a:r>
              <a:rPr lang="zh-CN" altLang="en-US" dirty="0"/>
              <a:t>随着“云”概念影响的扩大，</a:t>
            </a:r>
            <a:r>
              <a:rPr lang="en-US" altLang="zh-CN" dirty="0"/>
              <a:t>Google </a:t>
            </a:r>
            <a:r>
              <a:rPr lang="zh-CN" altLang="en-US" dirty="0"/>
              <a:t>的足迹必然会远远超出搜索、媒体和广告领域，从而使这家 </a:t>
            </a:r>
            <a:r>
              <a:rPr lang="en-US" altLang="zh-CN" dirty="0"/>
              <a:t>IT </a:t>
            </a:r>
            <a:r>
              <a:rPr lang="zh-CN" altLang="en-US" dirty="0"/>
              <a:t>巨头得以涉足科学研究甚至更新的业务领域。在这一过程中，</a:t>
            </a:r>
            <a:r>
              <a:rPr lang="en-US" altLang="zh-CN" dirty="0"/>
              <a:t>Google </a:t>
            </a:r>
            <a:r>
              <a:rPr lang="zh-CN" altLang="en-US" dirty="0"/>
              <a:t>在某种意义上可能会成为世界头号的超级计算机。“我最初以为</a:t>
            </a:r>
            <a:r>
              <a:rPr lang="en-US" altLang="zh-CN" dirty="0"/>
              <a:t>(</a:t>
            </a:r>
            <a:r>
              <a:rPr lang="zh-CN" altLang="en-US" dirty="0"/>
              <a:t>比希利亚</a:t>
            </a:r>
            <a:r>
              <a:rPr lang="en-US" altLang="zh-CN" dirty="0"/>
              <a:t>)</a:t>
            </a:r>
            <a:r>
              <a:rPr lang="zh-CN" altLang="en-US" dirty="0"/>
              <a:t>不过是想在教育上做点事情，这当然也不错，” 施米特最近一个下午在 </a:t>
            </a:r>
            <a:r>
              <a:rPr lang="en-US" altLang="zh-CN" dirty="0"/>
              <a:t>Google </a:t>
            </a:r>
            <a:r>
              <a:rPr lang="zh-CN" altLang="en-US" dirty="0"/>
              <a:t>总部回想道，“</a:t>
            </a:r>
            <a:r>
              <a:rPr lang="en-US" altLang="zh-CN" dirty="0"/>
              <a:t>9 </a:t>
            </a:r>
            <a:r>
              <a:rPr lang="zh-CN" altLang="en-US" dirty="0"/>
              <a:t>个月后他拿出了新战略</a:t>
            </a:r>
            <a:r>
              <a:rPr lang="en-US" altLang="zh-CN" dirty="0"/>
              <a:t>(</a:t>
            </a:r>
            <a:r>
              <a:rPr lang="zh-CN" altLang="en-US" dirty="0"/>
              <a:t>即‘云’计划</a:t>
            </a:r>
            <a:r>
              <a:rPr lang="en-US" altLang="zh-CN" dirty="0"/>
              <a:t>)</a:t>
            </a:r>
            <a:r>
              <a:rPr lang="zh-CN" altLang="en-US" dirty="0"/>
              <a:t>，太出乎意料了。”随着自身的不断拓展</a:t>
            </a:r>
            <a:r>
              <a:rPr lang="en-US" altLang="zh-CN" dirty="0"/>
              <a:t>, “</a:t>
            </a:r>
            <a:r>
              <a:rPr lang="zh-CN" altLang="en-US" dirty="0"/>
              <a:t>云”计划将通过 </a:t>
            </a:r>
            <a:r>
              <a:rPr lang="en-US" altLang="zh-CN" dirty="0"/>
              <a:t>Google </a:t>
            </a:r>
            <a:r>
              <a:rPr lang="zh-CN" altLang="en-US" dirty="0"/>
              <a:t>自身的设备或是通过提供相同服务的其他厂商，为学生、研究人员和企业家们提供 </a:t>
            </a:r>
            <a:r>
              <a:rPr lang="en-US" altLang="zh-CN" dirty="0"/>
              <a:t>Google </a:t>
            </a:r>
            <a:r>
              <a:rPr lang="zh-CN" altLang="en-US" dirty="0"/>
              <a:t>式的无限的计算处理能力。</a:t>
            </a:r>
          </a:p>
          <a:p>
            <a:endParaRPr lang="zh-CN" altLang="en-US" dirty="0"/>
          </a:p>
          <a:p>
            <a:r>
              <a:rPr lang="zh-CN" altLang="en-US" dirty="0"/>
              <a:t>　　</a:t>
            </a:r>
            <a:r>
              <a:rPr lang="en-US" altLang="zh-CN" dirty="0"/>
              <a:t>Google </a:t>
            </a:r>
            <a:r>
              <a:rPr lang="zh-CN" altLang="en-US" dirty="0"/>
              <a:t>的“云”到底是什么</a:t>
            </a:r>
            <a:r>
              <a:rPr lang="en-US" altLang="zh-CN" dirty="0"/>
              <a:t>?</a:t>
            </a:r>
            <a:r>
              <a:rPr lang="zh-CN" altLang="en-US" dirty="0"/>
              <a:t>它是由几十万甚至上百万台廉价的服务器所组成的网络。单个而论，这些机器的性能并不比家用台式机强大多少。但是这个网络存储的数据量惊人</a:t>
            </a:r>
            <a:r>
              <a:rPr lang="en-US" altLang="zh-CN" dirty="0"/>
              <a:t>, </a:t>
            </a:r>
            <a:r>
              <a:rPr lang="zh-CN" altLang="en-US" dirty="0"/>
              <a:t>能容纳不计其数的网络数据拷贝，因此搜索速度更快，在眨眼之间便能为数十亿的搜索提交答案。与许多传统的超级计算机不同，</a:t>
            </a:r>
            <a:r>
              <a:rPr lang="en-US" altLang="zh-CN" dirty="0"/>
              <a:t>Google </a:t>
            </a:r>
            <a:r>
              <a:rPr lang="zh-CN" altLang="en-US" dirty="0"/>
              <a:t>的系统永远不会老化。如果网络中某一台机器落伍</a:t>
            </a:r>
            <a:r>
              <a:rPr lang="en-US" altLang="zh-CN" dirty="0"/>
              <a:t>(</a:t>
            </a:r>
            <a:r>
              <a:rPr lang="zh-CN" altLang="en-US" dirty="0"/>
              <a:t>通常在使用 </a:t>
            </a:r>
            <a:r>
              <a:rPr lang="en-US" altLang="zh-CN" dirty="0"/>
              <a:t>3 </a:t>
            </a:r>
            <a:r>
              <a:rPr lang="zh-CN" altLang="en-US" dirty="0"/>
              <a:t>年后</a:t>
            </a:r>
            <a:r>
              <a:rPr lang="en-US" altLang="zh-CN" dirty="0"/>
              <a:t>)</a:t>
            </a:r>
            <a:r>
              <a:rPr lang="zh-CN" altLang="en-US" dirty="0"/>
              <a:t>，工程师们就会把它淘汰，而代之以性能更强的新款计算机。这就意味着“云”几乎能“长生不老”。</a:t>
            </a:r>
          </a:p>
          <a:p>
            <a:endParaRPr lang="zh-CN" altLang="en-US" dirty="0"/>
          </a:p>
          <a:p>
            <a:r>
              <a:rPr lang="zh-CN" altLang="en-US" dirty="0"/>
              <a:t>　　向“云”规模的数据处理迈进，是一个信息技术产业的里程碑。从最基本的层面讲，“云”的发展就如同 </a:t>
            </a:r>
            <a:r>
              <a:rPr lang="en-US" altLang="zh-CN" dirty="0"/>
              <a:t>100 </a:t>
            </a:r>
            <a:r>
              <a:rPr lang="zh-CN" altLang="en-US" dirty="0"/>
              <a:t>年来人类用电的进程演变。</a:t>
            </a:r>
            <a:r>
              <a:rPr lang="en-US" altLang="zh-CN" dirty="0"/>
              <a:t>100 </a:t>
            </a:r>
            <a:r>
              <a:rPr lang="zh-CN" altLang="en-US" dirty="0"/>
              <a:t>年前，农场和公司逐渐关闭了自己的发电机，转而从高效的发电厂购买电力。</a:t>
            </a:r>
            <a:r>
              <a:rPr lang="en-US" altLang="zh-CN" dirty="0"/>
              <a:t>Google </a:t>
            </a:r>
            <a:r>
              <a:rPr lang="zh-CN" altLang="en-US" dirty="0"/>
              <a:t>的高管们很早就预料到这一转变，并为之筹划准备。以 </a:t>
            </a:r>
            <a:r>
              <a:rPr lang="en-US" altLang="zh-CN" dirty="0"/>
              <a:t>Google </a:t>
            </a:r>
            <a:r>
              <a:rPr lang="zh-CN" altLang="en-US" dirty="0"/>
              <a:t>设备为核心的“云计算”完全符合由该公司创始人谢尔盖</a:t>
            </a:r>
            <a:r>
              <a:rPr lang="en-US" altLang="zh-CN" dirty="0"/>
              <a:t>·</a:t>
            </a:r>
            <a:r>
              <a:rPr lang="zh-CN" altLang="en-US" dirty="0"/>
              <a:t>布林和拉里</a:t>
            </a:r>
            <a:r>
              <a:rPr lang="en-US" altLang="zh-CN" dirty="0"/>
              <a:t>·</a:t>
            </a:r>
            <a:r>
              <a:rPr lang="zh-CN" altLang="en-US" dirty="0"/>
              <a:t>佩奇 </a:t>
            </a:r>
            <a:r>
              <a:rPr lang="en-US" altLang="zh-CN" dirty="0"/>
              <a:t>10 </a:t>
            </a:r>
            <a:r>
              <a:rPr lang="zh-CN" altLang="en-US" dirty="0"/>
              <a:t>年前提出的远大构想：“构建起跨越全世界的信息，供人们随时随地访问。” 比希利亚的想法刚好为实现这个构想开辟了一条道路。“没准他脑子里早就有数，只是没告诉我，” 施米特表示，“一开始，我没有意识到他将试图改变计算机专家对于计算的固有想法。这个目标太伟大了。”</a:t>
            </a:r>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13</a:t>
            </a:fld>
            <a:endParaRPr lang="zh-CN" altLang="en-US"/>
          </a:p>
        </p:txBody>
      </p:sp>
    </p:spTree>
    <p:extLst>
      <p:ext uri="{BB962C8B-B14F-4D97-AF65-F5344CB8AC3E}">
        <p14:creationId xmlns:p14="http://schemas.microsoft.com/office/powerpoint/2010/main" val="256270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CUDA</a:t>
            </a:r>
            <a:r>
              <a:rPr lang="zh-CN" altLang="en-US" dirty="0"/>
              <a:t>，英伟达的并行计算平台和编程模型。在它出现之前，英伟达的主要芯片</a:t>
            </a:r>
            <a:r>
              <a:rPr lang="en-US" altLang="zh-CN" dirty="0"/>
              <a:t>GPU</a:t>
            </a:r>
            <a:r>
              <a:rPr lang="zh-CN" altLang="en-US" dirty="0"/>
              <a:t>只是一个负责在屏幕上绘制图像的“图形处理单元”。</a:t>
            </a:r>
          </a:p>
          <a:p>
            <a:endParaRPr lang="zh-CN" altLang="en-US" dirty="0"/>
          </a:p>
          <a:p>
            <a:r>
              <a:rPr lang="zh-CN" altLang="en-US" dirty="0"/>
              <a:t>但</a:t>
            </a:r>
            <a:r>
              <a:rPr lang="en-US" altLang="zh-CN" dirty="0"/>
              <a:t>CUDA</a:t>
            </a:r>
            <a:r>
              <a:rPr lang="zh-CN" altLang="en-US" dirty="0"/>
              <a:t>的出现，让</a:t>
            </a:r>
            <a:r>
              <a:rPr lang="en-US" altLang="zh-CN" dirty="0"/>
              <a:t>GPU</a:t>
            </a:r>
            <a:r>
              <a:rPr lang="zh-CN" altLang="en-US" dirty="0"/>
              <a:t>拥有解决复杂计算问题的能力，可以帮助客户为不同的任务对处理器进行编程。</a:t>
            </a:r>
            <a:endParaRPr lang="en-US" altLang="zh-CN" dirty="0"/>
          </a:p>
          <a:p>
            <a:endParaRPr lang="en-US" altLang="zh-CN" dirty="0"/>
          </a:p>
          <a:p>
            <a:r>
              <a:rPr lang="en-US" altLang="zh-CN" dirty="0"/>
              <a:t>2004</a:t>
            </a:r>
            <a:r>
              <a:rPr lang="zh-CN" altLang="en-US" dirty="0"/>
              <a:t>年，斯坦福大学博士生</a:t>
            </a:r>
            <a:r>
              <a:rPr lang="en-US" altLang="zh-CN" dirty="0"/>
              <a:t>Ian Buck</a:t>
            </a:r>
            <a:r>
              <a:rPr lang="zh-CN" altLang="en-US" dirty="0"/>
              <a:t>进入英伟达实习，这是</a:t>
            </a:r>
            <a:r>
              <a:rPr lang="en-US" altLang="zh-CN" dirty="0"/>
              <a:t>CUDA</a:t>
            </a:r>
            <a:r>
              <a:rPr lang="zh-CN" altLang="en-US" dirty="0"/>
              <a:t>研发的开端。当时，</a:t>
            </a:r>
            <a:r>
              <a:rPr lang="en-US" altLang="zh-CN" dirty="0"/>
              <a:t>Buck</a:t>
            </a:r>
            <a:r>
              <a:rPr lang="zh-CN" altLang="en-US" dirty="0"/>
              <a:t>参与过一项编程竞赛，任务是让能更容易地管理</a:t>
            </a:r>
            <a:r>
              <a:rPr lang="en-US" altLang="zh-CN" dirty="0"/>
              <a:t>GPU</a:t>
            </a:r>
            <a:r>
              <a:rPr lang="zh-CN" altLang="en-US" dirty="0"/>
              <a:t>的众多计算引擎。</a:t>
            </a:r>
          </a:p>
          <a:p>
            <a:endParaRPr lang="zh-CN" altLang="en-US" dirty="0"/>
          </a:p>
          <a:p>
            <a:r>
              <a:rPr lang="en-US" altLang="zh-CN" dirty="0"/>
              <a:t>CUDA</a:t>
            </a:r>
            <a:r>
              <a:rPr lang="zh-CN" altLang="en-US" dirty="0"/>
              <a:t>的核心设计理念就是计算机中的线程。与传统</a:t>
            </a:r>
            <a:r>
              <a:rPr lang="en-US" altLang="zh-CN" dirty="0"/>
              <a:t>CPU</a:t>
            </a:r>
            <a:r>
              <a:rPr lang="zh-CN" altLang="en-US" dirty="0"/>
              <a:t>中的</a:t>
            </a:r>
            <a:r>
              <a:rPr lang="en-US" altLang="zh-CN" dirty="0"/>
              <a:t>4</a:t>
            </a:r>
            <a:r>
              <a:rPr lang="zh-CN" altLang="en-US" dirty="0"/>
              <a:t>、</a:t>
            </a:r>
            <a:r>
              <a:rPr lang="en-US" altLang="zh-CN" dirty="0"/>
              <a:t>8</a:t>
            </a:r>
            <a:r>
              <a:rPr lang="zh-CN" altLang="en-US" dirty="0"/>
              <a:t>和</a:t>
            </a:r>
            <a:r>
              <a:rPr lang="en-US" altLang="zh-CN" dirty="0"/>
              <a:t>16</a:t>
            </a:r>
            <a:r>
              <a:rPr lang="zh-CN" altLang="en-US" dirty="0"/>
              <a:t>个线程不同，</a:t>
            </a:r>
            <a:r>
              <a:rPr lang="en-US" altLang="zh-CN" dirty="0"/>
              <a:t>GPU</a:t>
            </a:r>
            <a:r>
              <a:rPr lang="zh-CN" altLang="en-US" dirty="0"/>
              <a:t>中的线程可以多达几万个。</a:t>
            </a:r>
          </a:p>
          <a:p>
            <a:endParaRPr lang="zh-CN" altLang="en-US" dirty="0"/>
          </a:p>
          <a:p>
            <a:r>
              <a:rPr lang="en-US" altLang="zh-CN" dirty="0"/>
              <a:t>Buck</a:t>
            </a:r>
            <a:r>
              <a:rPr lang="zh-CN" altLang="en-US" dirty="0"/>
              <a:t>表示，看起来这些线程的管理是一件十分复杂的事情。但实际上，编程人员主要的困难在于如何发挥这些线程的优势，而不是管理这些线程。早期，</a:t>
            </a:r>
            <a:r>
              <a:rPr lang="en-US" altLang="zh-CN" dirty="0"/>
              <a:t>CUDA</a:t>
            </a:r>
            <a:r>
              <a:rPr lang="zh-CN" altLang="en-US" dirty="0"/>
              <a:t>的性能主要依赖编程人员人工发现代码中可并行计算的部分。</a:t>
            </a:r>
          </a:p>
          <a:p>
            <a:endParaRPr lang="zh-CN" altLang="en-US" dirty="0"/>
          </a:p>
          <a:p>
            <a:r>
              <a:rPr lang="zh-CN" altLang="en-US" dirty="0"/>
              <a:t>目前，随着</a:t>
            </a:r>
            <a:r>
              <a:rPr lang="en-US" altLang="zh-CN" dirty="0"/>
              <a:t>CUDA</a:t>
            </a:r>
            <a:r>
              <a:rPr lang="zh-CN" altLang="en-US" dirty="0"/>
              <a:t>库的发展，这方面的工作开始越来越自动化。</a:t>
            </a:r>
            <a:r>
              <a:rPr lang="en-US" altLang="zh-CN" dirty="0"/>
              <a:t>CUDA</a:t>
            </a:r>
            <a:r>
              <a:rPr lang="zh-CN" altLang="en-US" dirty="0"/>
              <a:t>团队已经开发了很多石油、天然气和国防等相关产业所使用的科学计算方面的库。最终，</a:t>
            </a:r>
            <a:r>
              <a:rPr lang="en-US" altLang="zh-CN" dirty="0"/>
              <a:t>2012</a:t>
            </a:r>
            <a:r>
              <a:rPr lang="zh-CN" altLang="en-US" dirty="0"/>
              <a:t>年发布的</a:t>
            </a:r>
            <a:r>
              <a:rPr lang="en-US" altLang="zh-CN" dirty="0"/>
              <a:t>Titan</a:t>
            </a:r>
            <a:r>
              <a:rPr lang="zh-CN" altLang="en-US" dirty="0"/>
              <a:t>超级计算机使用了</a:t>
            </a:r>
            <a:r>
              <a:rPr lang="en-US" altLang="zh-CN" dirty="0"/>
              <a:t>18688</a:t>
            </a:r>
            <a:r>
              <a:rPr lang="zh-CN" altLang="en-US" dirty="0"/>
              <a:t>个</a:t>
            </a:r>
            <a:r>
              <a:rPr lang="en-US" altLang="zh-CN" dirty="0"/>
              <a:t>NVIDIA Tesla K20 GPU</a:t>
            </a:r>
            <a:r>
              <a:rPr lang="zh-CN" altLang="en-US" dirty="0"/>
              <a:t>作为协处理器，标志着</a:t>
            </a:r>
            <a:r>
              <a:rPr lang="en-US" altLang="zh-CN" dirty="0"/>
              <a:t>GPGPU</a:t>
            </a:r>
            <a:r>
              <a:rPr lang="zh-CN" altLang="en-US" dirty="0"/>
              <a:t>在高性能计算方面的成功推广和应用。从</a:t>
            </a:r>
            <a:r>
              <a:rPr lang="en-US" altLang="zh-CN" dirty="0"/>
              <a:t>2011</a:t>
            </a:r>
            <a:r>
              <a:rPr lang="zh-CN" altLang="en-US" dirty="0"/>
              <a:t>年开始，</a:t>
            </a:r>
            <a:r>
              <a:rPr lang="en-US" altLang="zh-CN" dirty="0"/>
              <a:t>Top 500</a:t>
            </a:r>
            <a:r>
              <a:rPr lang="zh-CN" altLang="en-US" dirty="0"/>
              <a:t>的超级计算机中至少有</a:t>
            </a:r>
            <a:r>
              <a:rPr lang="en-US" altLang="zh-CN" dirty="0"/>
              <a:t>50</a:t>
            </a:r>
            <a:r>
              <a:rPr lang="zh-CN" altLang="en-US" dirty="0"/>
              <a:t>台会使用</a:t>
            </a:r>
            <a:r>
              <a:rPr lang="en-US" altLang="zh-CN" dirty="0"/>
              <a:t>GPU</a:t>
            </a:r>
            <a:r>
              <a:rPr lang="zh-CN" altLang="en-US" dirty="0"/>
              <a:t>进行加速。而这些机器基本上也都出现在</a:t>
            </a:r>
            <a:r>
              <a:rPr lang="en-US" altLang="zh-CN" dirty="0"/>
              <a:t>Green 500</a:t>
            </a:r>
            <a:r>
              <a:rPr lang="zh-CN" altLang="en-US" dirty="0"/>
              <a:t>（全球节能超级计算机榜单）的列表中。</a:t>
            </a:r>
          </a:p>
          <a:p>
            <a:endParaRPr lang="zh-CN" altLang="en-US" dirty="0"/>
          </a:p>
          <a:p>
            <a:r>
              <a:rPr lang="en-US" altLang="zh-CN" dirty="0"/>
              <a:t>Buck</a:t>
            </a:r>
            <a:r>
              <a:rPr lang="zh-CN" altLang="en-US" dirty="0"/>
              <a:t>还介绍说，他之前和来自很多工业界的人士交流发现，他们宁愿牺牲性能，也不愿接受一门新的语言。为了能够给相关编程人员提供很好的入门体验，从而便于</a:t>
            </a:r>
            <a:r>
              <a:rPr lang="en-US" altLang="zh-CN" dirty="0"/>
              <a:t>CUDA</a:t>
            </a:r>
            <a:r>
              <a:rPr lang="zh-CN" altLang="en-US" dirty="0"/>
              <a:t>的推广，</a:t>
            </a:r>
            <a:r>
              <a:rPr lang="en-US" altLang="zh-CN" dirty="0"/>
              <a:t>CUDA</a:t>
            </a:r>
            <a:r>
              <a:rPr lang="zh-CN" altLang="en-US" dirty="0"/>
              <a:t>采用了已经流行的</a:t>
            </a:r>
            <a:r>
              <a:rPr lang="en-US" altLang="zh-CN" dirty="0"/>
              <a:t>C</a:t>
            </a:r>
            <a:r>
              <a:rPr lang="zh-CN" altLang="en-US" dirty="0"/>
              <a:t>语言作为基础。</a:t>
            </a:r>
          </a:p>
          <a:p>
            <a:endParaRPr lang="zh-CN" altLang="en-US" dirty="0"/>
          </a:p>
          <a:p>
            <a:r>
              <a:rPr lang="zh-CN" altLang="en-US" dirty="0"/>
              <a:t>这样，编程人员就不需要去学习特定的显示芯片的指令或是特殊的结构，即可编写</a:t>
            </a:r>
            <a:r>
              <a:rPr lang="en-US" altLang="zh-CN" dirty="0"/>
              <a:t>GPU</a:t>
            </a:r>
            <a:r>
              <a:rPr lang="zh-CN" altLang="en-US" dirty="0"/>
              <a:t>上运行的程序，这毫无疑问促进了</a:t>
            </a:r>
            <a:r>
              <a:rPr lang="en-US" altLang="zh-CN" dirty="0"/>
              <a:t>CUDA</a:t>
            </a:r>
            <a:r>
              <a:rPr lang="zh-CN" altLang="en-US" dirty="0"/>
              <a:t>在程序员之间的流行。</a:t>
            </a:r>
          </a:p>
          <a:p>
            <a:endParaRPr lang="zh-CN" altLang="en-US" dirty="0"/>
          </a:p>
          <a:p>
            <a:r>
              <a:rPr lang="zh-CN" altLang="en-US" dirty="0"/>
              <a:t>此外，英伟达当年做出的一个决定也极为关键。现在已是英伟达负责加速计算的副总裁</a:t>
            </a:r>
            <a:r>
              <a:rPr lang="en-US" altLang="zh-CN" dirty="0" err="1"/>
              <a:t>lan</a:t>
            </a:r>
            <a:r>
              <a:rPr lang="en-US" altLang="zh-CN" dirty="0"/>
              <a:t> Buck</a:t>
            </a:r>
            <a:r>
              <a:rPr lang="zh-CN" altLang="en-US" dirty="0"/>
              <a:t>回忆说，英伟达让自家消费级</a:t>
            </a:r>
            <a:r>
              <a:rPr lang="en-US" altLang="zh-CN" dirty="0"/>
              <a:t>GPU</a:t>
            </a:r>
            <a:r>
              <a:rPr lang="zh-CN" altLang="en-US" dirty="0"/>
              <a:t>和高端产品都支持</a:t>
            </a:r>
            <a:r>
              <a:rPr lang="en-US" altLang="zh-CN" dirty="0"/>
              <a:t>CUDA</a:t>
            </a:r>
            <a:r>
              <a:rPr lang="zh-CN" altLang="en-US" dirty="0"/>
              <a:t>。这就意味着只要研究人员、学生有笔记本电脑或者台式机，就能在学校实验室和宿舍里开发软件。</a:t>
            </a:r>
          </a:p>
          <a:p>
            <a:endParaRPr lang="zh-CN" altLang="en-US" dirty="0"/>
          </a:p>
          <a:p>
            <a:r>
              <a:rPr lang="zh-CN" altLang="en-US" dirty="0"/>
              <a:t>英伟达还说服了许多大学开设课程，教学生用他们公司的最新编程技术。程序员们逐渐把</a:t>
            </a:r>
            <a:r>
              <a:rPr lang="en-US" altLang="zh-CN" dirty="0"/>
              <a:t>GPU</a:t>
            </a:r>
            <a:r>
              <a:rPr lang="zh-CN" altLang="en-US" dirty="0"/>
              <a:t>应用于气候建模、勘探石油和天然气等很多领域。</a:t>
            </a:r>
          </a:p>
          <a:p>
            <a:endParaRPr lang="zh-CN" altLang="en-US" dirty="0"/>
          </a:p>
          <a:p>
            <a:r>
              <a:rPr lang="en-US" altLang="zh-CN" dirty="0"/>
              <a:t>2012</a:t>
            </a:r>
            <a:r>
              <a:rPr lang="zh-CN" altLang="en-US" dirty="0"/>
              <a:t>年，</a:t>
            </a:r>
            <a:r>
              <a:rPr lang="en-US" altLang="zh-CN" dirty="0"/>
              <a:t>GPU</a:t>
            </a:r>
            <a:r>
              <a:rPr lang="zh-CN" altLang="en-US" dirty="0"/>
              <a:t>的强大能力和深度学习一起，震惊了学术界。当时，加拿大多伦多大学的</a:t>
            </a:r>
            <a:r>
              <a:rPr lang="en-US" altLang="zh-CN" dirty="0"/>
              <a:t>Geoffrey Hinton</a:t>
            </a:r>
            <a:r>
              <a:rPr lang="zh-CN" altLang="en-US" dirty="0"/>
              <a:t>带着两个学生，用</a:t>
            </a:r>
            <a:r>
              <a:rPr lang="en-US" altLang="zh-CN" dirty="0"/>
              <a:t>GPU</a:t>
            </a:r>
            <a:r>
              <a:rPr lang="zh-CN" altLang="en-US" dirty="0"/>
              <a:t>训练深度神经网络拿下了</a:t>
            </a:r>
            <a:r>
              <a:rPr lang="en-US" altLang="zh-CN" dirty="0"/>
              <a:t>ImageNet</a:t>
            </a:r>
            <a:r>
              <a:rPr lang="zh-CN" altLang="en-US" dirty="0"/>
              <a:t>图像识别大赛的冠军。</a:t>
            </a:r>
          </a:p>
          <a:p>
            <a:endParaRPr lang="zh-CN" altLang="en-US" dirty="0"/>
          </a:p>
          <a:p>
            <a:r>
              <a:rPr lang="en-US" altLang="zh-CN" dirty="0"/>
              <a:t>Buck</a:t>
            </a:r>
            <a:r>
              <a:rPr lang="zh-CN" altLang="en-US" dirty="0"/>
              <a:t>表示，在</a:t>
            </a:r>
            <a:r>
              <a:rPr lang="en-US" altLang="zh-CN" dirty="0"/>
              <a:t>GPU</a:t>
            </a:r>
            <a:r>
              <a:rPr lang="zh-CN" altLang="en-US" dirty="0"/>
              <a:t>出现之前，训练这样一个系统可能需要整整一个学期。而有了这项技术，研究人员现在可以在很短的时间内完成这一过程。</a:t>
            </a:r>
          </a:p>
          <a:p>
            <a:endParaRPr lang="zh-CN" altLang="en-US" dirty="0"/>
          </a:p>
          <a:p>
            <a:r>
              <a:rPr lang="zh-CN" altLang="en-US" dirty="0"/>
              <a:t>“我无法想象要是没有</a:t>
            </a:r>
            <a:r>
              <a:rPr lang="en-US" altLang="zh-CN" dirty="0"/>
              <a:t>GPU</a:t>
            </a:r>
            <a:r>
              <a:rPr lang="zh-CN" altLang="en-US" dirty="0"/>
              <a:t>该怎么做。”斯坦福大学的副教授</a:t>
            </a:r>
            <a:r>
              <a:rPr lang="en-US" altLang="zh-CN" dirty="0"/>
              <a:t>Silvio Savarese</a:t>
            </a:r>
            <a:r>
              <a:rPr lang="zh-CN" altLang="en-US" dirty="0"/>
              <a:t>说。</a:t>
            </a:r>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14</a:t>
            </a:fld>
            <a:endParaRPr lang="zh-CN" altLang="en-US"/>
          </a:p>
        </p:txBody>
      </p:sp>
    </p:spTree>
    <p:extLst>
      <p:ext uri="{BB962C8B-B14F-4D97-AF65-F5344CB8AC3E}">
        <p14:creationId xmlns:p14="http://schemas.microsoft.com/office/powerpoint/2010/main" val="1944810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谷歌大脑是“</a:t>
            </a:r>
            <a:r>
              <a:rPr lang="en-US" altLang="zh-CN" sz="1200" b="0" i="0" kern="1200" dirty="0">
                <a:solidFill>
                  <a:schemeClr val="tx1"/>
                </a:solidFill>
                <a:effectLst/>
                <a:latin typeface="+mn-lt"/>
                <a:ea typeface="+mn-ea"/>
                <a:cs typeface="+mn-cs"/>
              </a:rPr>
              <a:t>Google X</a:t>
            </a:r>
            <a:r>
              <a:rPr lang="zh-CN" altLang="en-US" sz="1200" b="0" i="0" kern="1200" dirty="0">
                <a:solidFill>
                  <a:schemeClr val="tx1"/>
                </a:solidFill>
                <a:effectLst/>
                <a:latin typeface="+mn-lt"/>
                <a:ea typeface="+mn-ea"/>
                <a:cs typeface="+mn-cs"/>
              </a:rPr>
              <a:t>实验室”一个主要研究项目。是谷歌在人工智能领域开发出的一款模拟人脑的软件，这个软件具备自我学习功能。</a:t>
            </a:r>
            <a:r>
              <a:rPr lang="en-US" altLang="zh-CN" sz="1200" b="0" i="0" kern="1200" dirty="0">
                <a:solidFill>
                  <a:schemeClr val="tx1"/>
                </a:solidFill>
                <a:effectLst/>
                <a:latin typeface="+mn-lt"/>
                <a:ea typeface="+mn-ea"/>
                <a:cs typeface="+mn-cs"/>
              </a:rPr>
              <a:t>Google X</a:t>
            </a:r>
            <a:r>
              <a:rPr lang="zh-CN" altLang="en-US" sz="1200" b="0" i="0" kern="1200" dirty="0">
                <a:solidFill>
                  <a:schemeClr val="tx1"/>
                </a:solidFill>
                <a:effectLst/>
                <a:latin typeface="+mn-lt"/>
                <a:ea typeface="+mn-ea"/>
                <a:cs typeface="+mn-cs"/>
              </a:rPr>
              <a:t>部门的科学家们通过将</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万台电脑的处理器相连接建造出了全球为数不多的最大中枢网络系统，它能自主学习，可以称之谓“谷歌大脑”。</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谷歌大脑的创始人杰夫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迪恩（</a:t>
            </a:r>
            <a:r>
              <a:rPr lang="en-US" altLang="zh-CN" sz="1200" b="0" i="0" kern="1200" dirty="0">
                <a:solidFill>
                  <a:schemeClr val="tx1"/>
                </a:solidFill>
                <a:effectLst/>
                <a:latin typeface="+mn-lt"/>
                <a:ea typeface="+mn-ea"/>
                <a:cs typeface="+mn-cs"/>
              </a:rPr>
              <a:t>Jeff Dean</a:t>
            </a:r>
            <a:r>
              <a:rPr lang="zh-CN" altLang="en-US" sz="1200" b="0" i="0" kern="1200" dirty="0">
                <a:solidFill>
                  <a:schemeClr val="tx1"/>
                </a:solidFill>
                <a:effectLst/>
                <a:latin typeface="+mn-lt"/>
                <a:ea typeface="+mn-ea"/>
                <a:cs typeface="+mn-cs"/>
              </a:rPr>
              <a:t>），他发起创办了</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大脑，并一手打造了目前全球份额第一的深度学习框架平台</a:t>
            </a:r>
            <a:r>
              <a:rPr lang="en-US" altLang="zh-CN" sz="1200" b="0" i="0" kern="1200" dirty="0">
                <a:solidFill>
                  <a:schemeClr val="tx1"/>
                </a:solidFill>
                <a:effectLst/>
                <a:latin typeface="+mn-lt"/>
                <a:ea typeface="+mn-ea"/>
                <a:cs typeface="+mn-cs"/>
              </a:rPr>
              <a:t>TensorFlow</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虽然目前官方给他定义的职位是“</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高级研究员”，但谷歌内部所有的员工都知道，他在</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的地位仅次于两位创始人拉里佩奇</a:t>
            </a:r>
            <a:r>
              <a:rPr lang="en-US" altLang="zh-CN" sz="1200" b="0" i="0" kern="1200" dirty="0">
                <a:solidFill>
                  <a:schemeClr val="tx1"/>
                </a:solidFill>
                <a:effectLst/>
                <a:latin typeface="+mn-lt"/>
                <a:ea typeface="+mn-ea"/>
                <a:cs typeface="+mn-cs"/>
              </a:rPr>
              <a:t>(Larry Page)</a:t>
            </a:r>
            <a:r>
              <a:rPr lang="zh-CN" altLang="en-US" sz="1200" b="0" i="0" kern="1200" dirty="0">
                <a:solidFill>
                  <a:schemeClr val="tx1"/>
                </a:solidFill>
                <a:effectLst/>
                <a:latin typeface="+mn-lt"/>
                <a:ea typeface="+mn-ea"/>
                <a:cs typeface="+mn-cs"/>
              </a:rPr>
              <a:t>和谢尔盖布林</a:t>
            </a:r>
            <a:r>
              <a:rPr lang="en-US" altLang="zh-CN" sz="1200" b="0" i="0" kern="1200" dirty="0">
                <a:solidFill>
                  <a:schemeClr val="tx1"/>
                </a:solidFill>
                <a:effectLst/>
                <a:latin typeface="+mn-lt"/>
                <a:ea typeface="+mn-ea"/>
                <a:cs typeface="+mn-cs"/>
              </a:rPr>
              <a:t>(Sergey Brin)</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作为全球知名的科技巨头企业，不乏各种黑科技，但业界称谷歌最大的黑科技就是迪恩，他是整个公司唯一受到全体程序员崇拜的人。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主导开发出</a:t>
            </a:r>
            <a:r>
              <a:rPr lang="en-US" altLang="zh-CN" dirty="0"/>
              <a:t>MapReduce</a:t>
            </a:r>
            <a:r>
              <a:rPr lang="zh-CN" altLang="en-US" dirty="0"/>
              <a:t>，主导</a:t>
            </a:r>
            <a:r>
              <a:rPr lang="en-US" altLang="zh-CN" dirty="0"/>
              <a:t>TensorFlow </a:t>
            </a:r>
            <a:r>
              <a:rPr lang="zh-CN" altLang="en-US" dirty="0"/>
              <a:t>的完成，于</a:t>
            </a:r>
            <a:r>
              <a:rPr lang="en-US" altLang="zh-CN" dirty="0"/>
              <a:t>2009</a:t>
            </a:r>
            <a:r>
              <a:rPr lang="zh-CN" altLang="en-US" dirty="0"/>
              <a:t>年以</a:t>
            </a:r>
            <a:r>
              <a:rPr lang="en-US" altLang="zh-CN" dirty="0"/>
              <a:t>41</a:t>
            </a:r>
            <a:r>
              <a:rPr lang="zh-CN" altLang="en-US" dirty="0"/>
              <a:t>岁的年纪当选美国工程院院士。</a:t>
            </a:r>
            <a:endParaRPr lang="en-US" altLang="zh-CN" dirty="0"/>
          </a:p>
          <a:p>
            <a:endParaRPr lang="en-US" altLang="zh-CN" dirty="0"/>
          </a:p>
          <a:p>
            <a:r>
              <a:rPr lang="zh-CN" altLang="en-US" dirty="0"/>
              <a:t>关于迪恩有很多的段子：</a:t>
            </a:r>
            <a:endParaRPr lang="en-US" altLang="zh-CN" dirty="0"/>
          </a:p>
          <a:p>
            <a:endParaRPr lang="en-US" altLang="zh-CN" dirty="0"/>
          </a:p>
          <a:p>
            <a:r>
              <a:rPr lang="zh-CN" altLang="en-US" dirty="0"/>
              <a:t>相传迪恩被</a:t>
            </a:r>
            <a:r>
              <a:rPr lang="en-US" altLang="zh-CN" dirty="0"/>
              <a:t>Google</a:t>
            </a:r>
            <a:r>
              <a:rPr lang="zh-CN" altLang="en-US" dirty="0"/>
              <a:t>面试时被问及如果</a:t>
            </a:r>
            <a:r>
              <a:rPr lang="en-US" altLang="zh-CN" dirty="0"/>
              <a:t>P=NP</a:t>
            </a:r>
            <a:r>
              <a:rPr lang="zh-CN" altLang="en-US" dirty="0"/>
              <a:t>意味着什么，他回答说，“</a:t>
            </a:r>
            <a:r>
              <a:rPr lang="en-US" altLang="zh-CN" dirty="0"/>
              <a:t>P=0 </a:t>
            </a:r>
            <a:r>
              <a:rPr lang="zh-CN" altLang="en-US" dirty="0"/>
              <a:t>或者 </a:t>
            </a:r>
            <a:r>
              <a:rPr lang="en-US" altLang="zh-CN" dirty="0"/>
              <a:t>N=1”</a:t>
            </a:r>
            <a:r>
              <a:rPr lang="zh-CN" altLang="en-US" dirty="0"/>
              <a:t>。然后在所有的面试官还没笑完之前，迪恩看了一眼</a:t>
            </a:r>
            <a:r>
              <a:rPr lang="en-US" altLang="zh-CN" dirty="0"/>
              <a:t>Google</a:t>
            </a:r>
            <a:r>
              <a:rPr lang="zh-CN" altLang="en-US" dirty="0"/>
              <a:t>的公共证书并在白板上写出了对应的私钥。</a:t>
            </a:r>
          </a:p>
          <a:p>
            <a:endParaRPr lang="zh-CN" altLang="en-US" dirty="0"/>
          </a:p>
          <a:p>
            <a:r>
              <a:rPr lang="zh-CN" altLang="en-US" dirty="0"/>
              <a:t>据说在</a:t>
            </a:r>
            <a:r>
              <a:rPr lang="en-US" altLang="zh-CN" dirty="0"/>
              <a:t>2002</a:t>
            </a:r>
            <a:r>
              <a:rPr lang="zh-CN" altLang="en-US" dirty="0"/>
              <a:t>年，有一次</a:t>
            </a:r>
            <a:r>
              <a:rPr lang="en-US" altLang="zh-CN" dirty="0"/>
              <a:t>Google</a:t>
            </a:r>
            <a:r>
              <a:rPr lang="zh-CN" altLang="en-US" dirty="0"/>
              <a:t>的索引服务器挂了，迪恩手工回答用户的问题</a:t>
            </a:r>
            <a:r>
              <a:rPr lang="en-US" altLang="zh-CN" dirty="0"/>
              <a:t>2</a:t>
            </a:r>
            <a:r>
              <a:rPr lang="zh-CN" altLang="en-US" dirty="0"/>
              <a:t>小时，评估数据显示期间搜索质量提高了</a:t>
            </a:r>
            <a:r>
              <a:rPr lang="en-US" altLang="zh-CN" dirty="0"/>
              <a:t>5%</a:t>
            </a:r>
            <a:r>
              <a:rPr lang="zh-CN" altLang="en-US" dirty="0"/>
              <a:t>。迪恩在斯坦福做演讲的时候，来听的人太多以至于著名的计算机大佬</a:t>
            </a:r>
            <a:r>
              <a:rPr lang="en-US" altLang="zh-CN" dirty="0"/>
              <a:t>Don Knuth</a:t>
            </a:r>
            <a:r>
              <a:rPr lang="zh-CN" altLang="en-US" dirty="0"/>
              <a:t>只能坐在地板上聆听。</a:t>
            </a:r>
          </a:p>
          <a:p>
            <a:endParaRPr lang="zh-CN" altLang="en-US" dirty="0"/>
          </a:p>
          <a:p>
            <a:r>
              <a:rPr lang="zh-CN" altLang="en-US" dirty="0"/>
              <a:t>人们说编译器从来不给迪恩编译警告，而是迪恩警告编译器。更疯狂的是，有人说有迪恩咬了一只蜘蛛，然后这只蜘蛛获得了超能力并掌握了</a:t>
            </a:r>
            <a:r>
              <a:rPr lang="en-US" altLang="zh-CN" dirty="0"/>
              <a:t>C++</a:t>
            </a:r>
            <a:r>
              <a:rPr lang="zh-CN" altLang="en-US" dirty="0"/>
              <a:t>。</a:t>
            </a:r>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15</a:t>
            </a:fld>
            <a:endParaRPr lang="zh-CN" altLang="en-US"/>
          </a:p>
        </p:txBody>
      </p:sp>
    </p:spTree>
    <p:extLst>
      <p:ext uri="{BB962C8B-B14F-4D97-AF65-F5344CB8AC3E}">
        <p14:creationId xmlns:p14="http://schemas.microsoft.com/office/powerpoint/2010/main" val="3662868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击败李世石的</a:t>
            </a:r>
            <a:r>
              <a:rPr lang="en-US" altLang="zh-CN" sz="1200" b="0" i="0" kern="1200" dirty="0">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，最低配置使用了</a:t>
            </a:r>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颗</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颗</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，最高配置</a:t>
            </a:r>
            <a:r>
              <a:rPr lang="en-US" altLang="zh-CN" sz="1200" b="0" i="0" kern="1200" dirty="0">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被称为</a:t>
            </a:r>
            <a:r>
              <a:rPr lang="en-US" altLang="zh-CN" sz="1200" b="0" i="0" kern="1200" dirty="0">
                <a:solidFill>
                  <a:schemeClr val="tx1"/>
                </a:solidFill>
                <a:effectLst/>
                <a:latin typeface="+mn-lt"/>
                <a:ea typeface="+mn-ea"/>
                <a:cs typeface="+mn-cs"/>
              </a:rPr>
              <a:t>AlphaGo Distributed</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在</a:t>
            </a:r>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月份的时候装配为</a:t>
            </a:r>
            <a:r>
              <a:rPr lang="en-US" altLang="zh-CN" sz="1200" b="1" i="0" kern="1200" dirty="0">
                <a:solidFill>
                  <a:schemeClr val="tx1"/>
                </a:solidFill>
                <a:effectLst/>
                <a:latin typeface="+mn-lt"/>
                <a:ea typeface="+mn-ea"/>
                <a:cs typeface="+mn-cs"/>
              </a:rPr>
              <a:t>1920</a:t>
            </a:r>
            <a:r>
              <a:rPr lang="zh-CN" altLang="en-US" sz="1200" b="1" i="0" kern="1200" dirty="0">
                <a:solidFill>
                  <a:schemeClr val="tx1"/>
                </a:solidFill>
                <a:effectLst/>
                <a:latin typeface="+mn-lt"/>
                <a:ea typeface="+mn-ea"/>
                <a:cs typeface="+mn-cs"/>
              </a:rPr>
              <a:t>颗</a:t>
            </a:r>
            <a:r>
              <a:rPr lang="en-US" altLang="zh-CN" sz="1200" b="1" i="0" kern="1200" dirty="0">
                <a:solidFill>
                  <a:schemeClr val="tx1"/>
                </a:solidFill>
                <a:effectLst/>
                <a:latin typeface="+mn-lt"/>
                <a:ea typeface="+mn-ea"/>
                <a:cs typeface="+mn-cs"/>
              </a:rPr>
              <a:t>CPU</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280</a:t>
            </a:r>
            <a:r>
              <a:rPr lang="zh-CN" altLang="en-US" sz="1200" b="1" i="0" kern="1200" dirty="0">
                <a:solidFill>
                  <a:schemeClr val="tx1"/>
                </a:solidFill>
                <a:effectLst/>
                <a:latin typeface="+mn-lt"/>
                <a:ea typeface="+mn-ea"/>
                <a:cs typeface="+mn-cs"/>
              </a:rPr>
              <a:t>颗</a:t>
            </a:r>
            <a:r>
              <a:rPr lang="en-US" altLang="zh-CN" sz="1200" b="1"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，且在不断升级。当时对外公布的芯片提供商是</a:t>
            </a:r>
            <a:r>
              <a:rPr lang="en-US" altLang="zh-CN" sz="1200" b="1" i="0" kern="1200" dirty="0">
                <a:solidFill>
                  <a:schemeClr val="tx1"/>
                </a:solidFill>
                <a:effectLst/>
                <a:latin typeface="+mn-lt"/>
                <a:ea typeface="+mn-ea"/>
                <a:cs typeface="+mn-cs"/>
              </a:rPr>
              <a:t>Intel</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NVIDIA</a:t>
            </a:r>
            <a:r>
              <a:rPr lang="zh-CN" altLang="en-US" sz="1200" b="1" i="0" kern="1200" dirty="0">
                <a:solidFill>
                  <a:schemeClr val="tx1"/>
                </a:solidFill>
                <a:effectLst/>
                <a:latin typeface="+mn-lt"/>
                <a:ea typeface="+mn-ea"/>
                <a:cs typeface="+mn-cs"/>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16</a:t>
            </a:fld>
            <a:endParaRPr lang="zh-CN" altLang="en-US"/>
          </a:p>
        </p:txBody>
      </p:sp>
    </p:spTree>
    <p:extLst>
      <p:ext uri="{BB962C8B-B14F-4D97-AF65-F5344CB8AC3E}">
        <p14:creationId xmlns:p14="http://schemas.microsoft.com/office/powerpoint/2010/main" val="1682007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2A2374A-AF18-42C1-9CD3-9960611D91C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37100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1997</a:t>
            </a:r>
            <a:r>
              <a:rPr lang="zh-CN" altLang="en-US" dirty="0"/>
              <a:t>年，</a:t>
            </a:r>
            <a:r>
              <a:rPr lang="en-US" altLang="zh-CN" dirty="0"/>
              <a:t>FBI</a:t>
            </a:r>
            <a:r>
              <a:rPr lang="zh-CN" altLang="en-US" dirty="0"/>
              <a:t>和</a:t>
            </a:r>
            <a:r>
              <a:rPr lang="en-US" altLang="zh-CN" dirty="0"/>
              <a:t>CIA</a:t>
            </a:r>
            <a:r>
              <a:rPr lang="zh-CN" altLang="en-US" dirty="0"/>
              <a:t>在国会听证会上证明了，以现有计算能力，要破解一个</a:t>
            </a:r>
            <a:r>
              <a:rPr lang="en-US" altLang="zh-CN" dirty="0"/>
              <a:t>56</a:t>
            </a:r>
            <a:r>
              <a:rPr lang="zh-CN" altLang="en-US" dirty="0"/>
              <a:t>位</a:t>
            </a:r>
            <a:r>
              <a:rPr lang="en-US" altLang="zh-CN" dirty="0"/>
              <a:t>DES</a:t>
            </a:r>
            <a:r>
              <a:rPr lang="zh-CN" altLang="en-US" dirty="0"/>
              <a:t>加密算法需要几百年的时间。</a:t>
            </a:r>
            <a:endParaRPr lang="en-US" altLang="zh-CN" dirty="0"/>
          </a:p>
          <a:p>
            <a:pPr eaLnBrk="1" hangingPunct="1">
              <a:spcBef>
                <a:spcPct val="0"/>
              </a:spcBef>
            </a:pPr>
            <a:r>
              <a:rPr lang="en-US" altLang="zh-CN" dirty="0"/>
              <a:t>1998</a:t>
            </a:r>
            <a:r>
              <a:rPr lang="zh-CN" altLang="en-US" dirty="0"/>
              <a:t>年</a:t>
            </a:r>
            <a:r>
              <a:rPr lang="en-US" altLang="zh-CN" dirty="0"/>
              <a:t>1</a:t>
            </a:r>
            <a:r>
              <a:rPr lang="zh-CN" altLang="en-US" dirty="0"/>
              <a:t>月，</a:t>
            </a:r>
            <a:r>
              <a:rPr lang="en-US" altLang="zh-CN" dirty="0"/>
              <a:t>distributed.net</a:t>
            </a:r>
            <a:r>
              <a:rPr lang="zh-CN" altLang="en-US" dirty="0"/>
              <a:t>通过向数千名计算机爱好者分发程序的方式来破解</a:t>
            </a:r>
            <a:r>
              <a:rPr lang="en-US" altLang="zh-CN" dirty="0"/>
              <a:t>56</a:t>
            </a:r>
            <a:r>
              <a:rPr lang="zh-CN" altLang="en-US" dirty="0"/>
              <a:t>位</a:t>
            </a:r>
            <a:r>
              <a:rPr lang="en-US" altLang="zh-CN" dirty="0"/>
              <a:t>DES</a:t>
            </a:r>
            <a:r>
              <a:rPr lang="zh-CN" altLang="en-US" dirty="0"/>
              <a:t>加密算法，</a:t>
            </a:r>
            <a:r>
              <a:rPr lang="en-US" altLang="zh-CN" dirty="0"/>
              <a:t>39</a:t>
            </a:r>
            <a:r>
              <a:rPr lang="zh-CN" altLang="en-US" dirty="0"/>
              <a:t>天后，“</a:t>
            </a:r>
            <a:r>
              <a:rPr lang="en-US" altLang="zh-CN" dirty="0"/>
              <a:t>Many hands make light work.”</a:t>
            </a:r>
            <a:r>
              <a:rPr lang="zh-CN" altLang="en-US" dirty="0"/>
              <a:t>这句话被破译。</a:t>
            </a:r>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9F77ED9F-4E27-450F-B553-4414E2439D3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21472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2238CE-28F5-40E5-8A60-4B23866AFE53}" type="slidenum">
              <a:rPr lang="zh-CN" altLang="en-US" smtClean="0"/>
              <a:pPr>
                <a:defRPr/>
              </a:pPr>
              <a:t>20</a:t>
            </a:fld>
            <a:endParaRPr lang="zh-CN" altLang="en-US"/>
          </a:p>
        </p:txBody>
      </p:sp>
    </p:spTree>
    <p:extLst>
      <p:ext uri="{BB962C8B-B14F-4D97-AF65-F5344CB8AC3E}">
        <p14:creationId xmlns:p14="http://schemas.microsoft.com/office/powerpoint/2010/main" val="2192410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2946F48-33EE-41FB-9B6C-9E1BD418FCD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21</a:t>
            </a:fld>
            <a:endParaRPr lang="en-US" altLang="zh-CN">
              <a:latin typeface="Calibri" panose="020F0502020204030204" pitchFamily="34" charset="0"/>
              <a:ea typeface="宋体" panose="02010600030101010101" pitchFamily="2" charset="-122"/>
            </a:endParaRPr>
          </a:p>
        </p:txBody>
      </p:sp>
      <p:sp>
        <p:nvSpPr>
          <p:cNvPr id="3277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C: Concurrent, E: Exclusive</a:t>
            </a:r>
            <a:endParaRPr lang="zh-CN" altLang="en-US" dirty="0"/>
          </a:p>
        </p:txBody>
      </p:sp>
    </p:spTree>
    <p:extLst>
      <p:ext uri="{BB962C8B-B14F-4D97-AF65-F5344CB8AC3E}">
        <p14:creationId xmlns:p14="http://schemas.microsoft.com/office/powerpoint/2010/main" val="39593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23</a:t>
            </a:fld>
            <a:endParaRPr lang="zh-CN" altLang="en-US"/>
          </a:p>
        </p:txBody>
      </p:sp>
    </p:spTree>
    <p:extLst>
      <p:ext uri="{BB962C8B-B14F-4D97-AF65-F5344CB8AC3E}">
        <p14:creationId xmlns:p14="http://schemas.microsoft.com/office/powerpoint/2010/main" val="106605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9FB95801-E4E1-4317-92B5-4F1668AA7FB1}"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24</a:t>
            </a:fld>
            <a:endParaRPr lang="en-US" altLang="zh-CN">
              <a:latin typeface="Calibri" panose="020F0502020204030204" pitchFamily="34" charset="0"/>
              <a:ea typeface="宋体" panose="02010600030101010101" pitchFamily="2" charset="-122"/>
            </a:endParaRPr>
          </a:p>
        </p:txBody>
      </p:sp>
      <p:sp>
        <p:nvSpPr>
          <p:cNvPr id="3686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91971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15DE8ADA-6B64-4BFA-8523-CDA61882DEDD}" type="slidenum">
              <a:rPr lang="zh-CN" altLang="en-US" smtClean="0"/>
              <a:pPr>
                <a:defRPr/>
              </a:pPr>
              <a:t>2</a:t>
            </a:fld>
            <a:endParaRPr lang="zh-CN" altLang="en-US"/>
          </a:p>
        </p:txBody>
      </p:sp>
    </p:spTree>
    <p:extLst>
      <p:ext uri="{BB962C8B-B14F-4D97-AF65-F5344CB8AC3E}">
        <p14:creationId xmlns:p14="http://schemas.microsoft.com/office/powerpoint/2010/main" val="1718979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18F5C488-BE2A-481E-B830-D1EC658E4799}"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25</a:t>
            </a:fld>
            <a:endParaRPr lang="en-US" altLang="zh-CN">
              <a:latin typeface="Calibri" panose="020F0502020204030204" pitchFamily="34" charset="0"/>
              <a:ea typeface="宋体" panose="02010600030101010101" pitchFamily="2" charset="-122"/>
            </a:endParaRPr>
          </a:p>
        </p:txBody>
      </p:sp>
      <p:sp>
        <p:nvSpPr>
          <p:cNvPr id="3891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524229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249C674A-B144-4696-9F2D-64A9B048A5FF}"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27</a:t>
            </a:fld>
            <a:endParaRPr lang="en-US" altLang="zh-CN">
              <a:latin typeface="Calibri" panose="020F0502020204030204" pitchFamily="34" charset="0"/>
              <a:ea typeface="宋体" panose="02010600030101010101" pitchFamily="2" charset="-122"/>
            </a:endParaRPr>
          </a:p>
        </p:txBody>
      </p:sp>
      <p:sp>
        <p:nvSpPr>
          <p:cNvPr id="4198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04699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57256E20-DDF0-4277-9C48-0910C7426826}"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28</a:t>
            </a:fld>
            <a:endParaRPr lang="en-US" altLang="zh-CN">
              <a:latin typeface="Calibri" panose="020F0502020204030204" pitchFamily="34" charset="0"/>
              <a:ea typeface="宋体" panose="02010600030101010101" pitchFamily="2" charset="-122"/>
            </a:endParaRPr>
          </a:p>
        </p:txBody>
      </p:sp>
      <p:sp>
        <p:nvSpPr>
          <p:cNvPr id="440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76671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CADE7428-E924-49FC-A6CB-2AC7D5264F6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29</a:t>
            </a:fld>
            <a:endParaRPr lang="en-US" altLang="zh-CN">
              <a:latin typeface="Calibri" panose="020F0502020204030204" pitchFamily="34" charset="0"/>
              <a:ea typeface="宋体" panose="02010600030101010101" pitchFamily="2" charset="-122"/>
            </a:endParaRPr>
          </a:p>
        </p:txBody>
      </p:sp>
      <p:sp>
        <p:nvSpPr>
          <p:cNvPr id="4608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58690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5AA5C2C6-CA00-40E6-9DEA-E3D6C0492E9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30</a:t>
            </a:fld>
            <a:endParaRPr lang="en-US" altLang="zh-CN">
              <a:latin typeface="Calibri" panose="020F0502020204030204" pitchFamily="34" charset="0"/>
              <a:ea typeface="宋体" panose="02010600030101010101" pitchFamily="2" charset="-122"/>
            </a:endParaRPr>
          </a:p>
        </p:txBody>
      </p:sp>
      <p:sp>
        <p:nvSpPr>
          <p:cNvPr id="4813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468655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38B345C0-F1E7-40E0-A591-20639080652E}"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31</a:t>
            </a:fld>
            <a:endParaRPr lang="en-US" altLang="zh-CN">
              <a:latin typeface="Calibri" panose="020F0502020204030204" pitchFamily="34" charset="0"/>
              <a:ea typeface="宋体" panose="02010600030101010101" pitchFamily="2" charset="-122"/>
            </a:endParaRPr>
          </a:p>
        </p:txBody>
      </p:sp>
      <p:sp>
        <p:nvSpPr>
          <p:cNvPr id="5017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77382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04FF791B-CEE2-4279-8318-C3013E4921AD}"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32</a:t>
            </a:fld>
            <a:endParaRPr lang="en-US" altLang="zh-CN">
              <a:latin typeface="Calibri" panose="020F050202020403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798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E1671D54-AF04-4CD8-975A-8DDA11C8BDC9}"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38</a:t>
            </a:fld>
            <a:endParaRPr lang="en-US" altLang="zh-CN">
              <a:latin typeface="Calibri" panose="020F0502020204030204" pitchFamily="34" charset="0"/>
              <a:ea typeface="宋体" panose="02010600030101010101" pitchFamily="2" charset="-122"/>
            </a:endParaRPr>
          </a:p>
        </p:txBody>
      </p:sp>
      <p:sp>
        <p:nvSpPr>
          <p:cNvPr id="5939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542712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FC19B4B5-D6F7-4A3F-BE1E-33E5760981CD}"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39</a:t>
            </a:fld>
            <a:endParaRPr lang="en-US" altLang="zh-CN">
              <a:latin typeface="Calibri" panose="020F0502020204030204" pitchFamily="34" charset="0"/>
              <a:ea typeface="宋体" panose="02010600030101010101" pitchFamily="2" charset="-122"/>
            </a:endParaRPr>
          </a:p>
        </p:txBody>
      </p:sp>
      <p:sp>
        <p:nvSpPr>
          <p:cNvPr id="6144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786667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CFB86318-E3EE-4245-9ECD-884A4F9C770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40</a:t>
            </a:fld>
            <a:endParaRPr lang="en-US" altLang="zh-CN">
              <a:latin typeface="Calibri" panose="020F050202020403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53617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a:p>
            <a:pPr eaLnBrk="1" hangingPunct="1">
              <a:spcBef>
                <a:spcPct val="0"/>
              </a:spcBef>
            </a:pPr>
            <a:r>
              <a:rPr lang="en-US" altLang="zh-CN" dirty="0"/>
              <a:t>SaaS, </a:t>
            </a:r>
          </a:p>
          <a:p>
            <a:pPr eaLnBrk="1" hangingPunct="1">
              <a:spcBef>
                <a:spcPct val="0"/>
              </a:spcBef>
            </a:pPr>
            <a:r>
              <a:rPr lang="en-US" altLang="zh-CN" dirty="0" err="1"/>
              <a:t>IaaS</a:t>
            </a:r>
            <a:r>
              <a:rPr lang="zh-CN" altLang="en-US" dirty="0"/>
              <a:t>（</a:t>
            </a:r>
            <a:r>
              <a:rPr lang="en-US" altLang="zh-CN" dirty="0"/>
              <a:t>Amazon</a:t>
            </a:r>
            <a:r>
              <a:rPr lang="zh-CN" altLang="en-US" dirty="0"/>
              <a:t>的简单存储服务</a:t>
            </a:r>
            <a:r>
              <a:rPr lang="en-US" altLang="zh-CN" dirty="0"/>
              <a:t>S3</a:t>
            </a:r>
            <a:r>
              <a:rPr lang="zh-CN" altLang="en-US" dirty="0"/>
              <a:t>、弹性计算云</a:t>
            </a:r>
            <a:r>
              <a:rPr lang="en-US" altLang="zh-CN" dirty="0"/>
              <a:t>EC2</a:t>
            </a:r>
            <a:r>
              <a:rPr lang="zh-CN" altLang="en-US" dirty="0"/>
              <a:t>、简单队列服务</a:t>
            </a:r>
            <a:r>
              <a:rPr lang="en-US" altLang="zh-CN" dirty="0"/>
              <a:t>SQS</a:t>
            </a:r>
            <a:r>
              <a:rPr lang="zh-CN" altLang="en-US" dirty="0"/>
              <a:t>）</a:t>
            </a:r>
            <a:endParaRPr lang="en-US" altLang="zh-CN" dirty="0"/>
          </a:p>
          <a:p>
            <a:pPr eaLnBrk="1" hangingPunct="1">
              <a:spcBef>
                <a:spcPct val="0"/>
              </a:spcBef>
            </a:pPr>
            <a:r>
              <a:rPr lang="en-US" altLang="zh-CN" dirty="0" err="1"/>
              <a:t>PaaS</a:t>
            </a:r>
            <a:r>
              <a:rPr lang="zh-CN" altLang="en-US" dirty="0"/>
              <a:t>（</a:t>
            </a:r>
            <a:r>
              <a:rPr lang="en-US" altLang="zh-CN" dirty="0"/>
              <a:t>Salesforce</a:t>
            </a:r>
            <a:r>
              <a:rPr lang="zh-CN" altLang="en-US" dirty="0"/>
              <a:t>的</a:t>
            </a:r>
            <a:r>
              <a:rPr lang="en-US" altLang="zh-CN" dirty="0"/>
              <a:t>force.com</a:t>
            </a:r>
            <a:r>
              <a:rPr lang="zh-CN" altLang="en-US" dirty="0"/>
              <a:t>，</a:t>
            </a:r>
            <a:r>
              <a:rPr lang="en-US" altLang="zh-CN" dirty="0"/>
              <a:t>Google</a:t>
            </a:r>
            <a:r>
              <a:rPr lang="zh-CN" altLang="en-US" dirty="0"/>
              <a:t>的</a:t>
            </a:r>
            <a:r>
              <a:rPr lang="en-US" altLang="zh-CN" dirty="0"/>
              <a:t>Google App Engine</a:t>
            </a:r>
            <a:r>
              <a:rPr lang="zh-CN" altLang="en-US" dirty="0"/>
              <a:t>，微软的</a:t>
            </a:r>
            <a:r>
              <a:rPr lang="en-US" altLang="zh-CN" dirty="0"/>
              <a:t>Windows Azure</a:t>
            </a:r>
            <a:r>
              <a:rPr lang="zh-CN" altLang="en-US" dirty="0"/>
              <a:t>）。</a:t>
            </a:r>
            <a:endParaRPr lang="en-US" altLang="zh-CN" dirty="0"/>
          </a:p>
          <a:p>
            <a:pPr eaLnBrk="1" hangingPunct="1">
              <a:spcBef>
                <a:spcPct val="0"/>
              </a:spcBef>
            </a:pPr>
            <a:endParaRPr lang="en-US" altLang="zh-CN" dirty="0"/>
          </a:p>
          <a:p>
            <a:pPr eaLnBrk="1" hangingPunct="1">
              <a:spcBef>
                <a:spcPct val="0"/>
              </a:spcBef>
            </a:pPr>
            <a:r>
              <a:rPr lang="zh-CN" altLang="en-US" dirty="0"/>
              <a:t>云计算是实现物联网的核心。</a:t>
            </a:r>
            <a:endParaRPr lang="en-US" altLang="zh-CN" dirty="0"/>
          </a:p>
          <a:p>
            <a:pPr eaLnBrk="1" hangingPunct="1">
              <a:spcBef>
                <a:spcPct val="0"/>
              </a:spcBef>
            </a:pPr>
            <a:endParaRPr lang="en-US" altLang="zh-CN" dirty="0"/>
          </a:p>
          <a:p>
            <a:pPr eaLnBrk="1" hangingPunct="1">
              <a:spcBef>
                <a:spcPct val="0"/>
              </a:spcBef>
            </a:pPr>
            <a:r>
              <a:rPr lang="zh-CN" altLang="en-US" dirty="0"/>
              <a:t>网格计算、云计算与电力网的关系：</a:t>
            </a:r>
            <a:endParaRPr lang="en-US" altLang="zh-CN" dirty="0"/>
          </a:p>
          <a:p>
            <a:pPr eaLnBrk="1" hangingPunct="1">
              <a:spcBef>
                <a:spcPct val="0"/>
              </a:spcBef>
            </a:pPr>
            <a:r>
              <a:rPr lang="zh-CN" altLang="en-US" dirty="0"/>
              <a:t>电力的出现使发电机成为各个工作的核心设备，在那个发电机为王的时代，爱迪生的徒弟兼私人秘书英萨尔却发现了集中供电在成本和使用这两方面的巨大优越性，并产生了成立电厂的想法，这个想法被爱迪生视为愚蠢。</a:t>
            </a:r>
            <a:endParaRPr lang="en-US" altLang="zh-CN" dirty="0"/>
          </a:p>
          <a:p>
            <a:pPr eaLnBrk="1" hangingPunct="1">
              <a:spcBef>
                <a:spcPct val="0"/>
              </a:spcBef>
            </a:pPr>
            <a:endParaRPr lang="en-US" altLang="zh-CN" dirty="0"/>
          </a:p>
          <a:p>
            <a:pPr eaLnBrk="1" hangingPunct="1">
              <a:spcBef>
                <a:spcPct val="0"/>
              </a:spcBef>
            </a:pPr>
            <a:r>
              <a:rPr lang="zh-CN" altLang="en-US" dirty="0"/>
              <a:t>与云计算相似的产业概念：电厂、银行、超市、养鸡场、天然气公司等。</a:t>
            </a:r>
            <a:endParaRPr lang="en-US" altLang="zh-CN" dirty="0"/>
          </a:p>
          <a:p>
            <a:pPr eaLnBrk="1" hangingPunct="1">
              <a:spcBef>
                <a:spcPct val="0"/>
              </a:spcBef>
            </a:pPr>
            <a:endParaRPr lang="zh-CN" altLang="en-US"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173AEB75-05E5-40ED-A5EE-4519D5277118}"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24387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C18D4E1-3CD0-405D-B30A-852403D2FDF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42</a:t>
            </a:fld>
            <a:endParaRPr lang="en-US" altLang="zh-CN">
              <a:latin typeface="Calibri" panose="020F0502020204030204" pitchFamily="34" charset="0"/>
              <a:ea typeface="宋体" panose="02010600030101010101" pitchFamily="2" charset="-122"/>
            </a:endParaRPr>
          </a:p>
        </p:txBody>
      </p:sp>
      <p:sp>
        <p:nvSpPr>
          <p:cNvPr id="66563"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701257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E8AE6297-86B3-4167-A484-22CD01067AC2}"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43</a:t>
            </a:fld>
            <a:endParaRPr lang="en-US" altLang="zh-CN">
              <a:latin typeface="Calibri" panose="020F0502020204030204" pitchFamily="34" charset="0"/>
              <a:ea typeface="宋体" panose="02010600030101010101" pitchFamily="2" charset="-122"/>
            </a:endParaRPr>
          </a:p>
        </p:txBody>
      </p:sp>
      <p:sp>
        <p:nvSpPr>
          <p:cNvPr id="68611"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4260468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D81248E6-5D23-49E3-8C09-727417944423}"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44</a:t>
            </a:fld>
            <a:endParaRPr lang="en-US" altLang="zh-CN">
              <a:latin typeface="Calibri" panose="020F0502020204030204" pitchFamily="34" charset="0"/>
              <a:ea typeface="宋体" panose="02010600030101010101" pitchFamily="2" charset="-122"/>
            </a:endParaRPr>
          </a:p>
        </p:txBody>
      </p:sp>
      <p:sp>
        <p:nvSpPr>
          <p:cNvPr id="7065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5634837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7B21CFB7-58B7-4C44-BE2A-D8DFD1ED08C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45</a:t>
            </a:fld>
            <a:endParaRPr lang="en-US" altLang="zh-CN">
              <a:latin typeface="Calibri" panose="020F0502020204030204" pitchFamily="34" charset="0"/>
              <a:ea typeface="宋体" panose="02010600030101010101" pitchFamily="2" charset="-122"/>
            </a:endParaRPr>
          </a:p>
        </p:txBody>
      </p:sp>
      <p:sp>
        <p:nvSpPr>
          <p:cNvPr id="7270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41400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4433F509-5BB9-472E-B9A3-597048A90821}"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47</a:t>
            </a:fld>
            <a:endParaRPr lang="en-US" altLang="zh-CN">
              <a:latin typeface="Calibri" panose="020F0502020204030204" pitchFamily="34" charset="0"/>
              <a:ea typeface="宋体" panose="02010600030101010101" pitchFamily="2" charset="-122"/>
            </a:endParaRPr>
          </a:p>
        </p:txBody>
      </p:sp>
      <p:sp>
        <p:nvSpPr>
          <p:cNvPr id="75779"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283549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幼圆" panose="02010509060101010101" pitchFamily="49" charset="-122"/>
              </a:defRPr>
            </a:lvl1pPr>
            <a:lvl2pPr marL="742950" indent="-285750">
              <a:defRPr>
                <a:solidFill>
                  <a:schemeClr val="tx1"/>
                </a:solidFill>
                <a:latin typeface="Century Gothic" panose="020B0502020202020204" pitchFamily="34" charset="0"/>
                <a:ea typeface="幼圆" panose="02010509060101010101" pitchFamily="49" charset="-122"/>
              </a:defRPr>
            </a:lvl2pPr>
            <a:lvl3pPr marL="1143000" indent="-228600">
              <a:defRPr>
                <a:solidFill>
                  <a:schemeClr val="tx1"/>
                </a:solidFill>
                <a:latin typeface="Century Gothic" panose="020B0502020202020204" pitchFamily="34" charset="0"/>
                <a:ea typeface="幼圆" panose="02010509060101010101" pitchFamily="49" charset="-122"/>
              </a:defRPr>
            </a:lvl3pPr>
            <a:lvl4pPr marL="1600200" indent="-228600">
              <a:defRPr>
                <a:solidFill>
                  <a:schemeClr val="tx1"/>
                </a:solidFill>
                <a:latin typeface="Century Gothic" panose="020B0502020202020204" pitchFamily="34" charset="0"/>
                <a:ea typeface="幼圆" panose="02010509060101010101" pitchFamily="49" charset="-122"/>
              </a:defRPr>
            </a:lvl4pPr>
            <a:lvl5pPr marL="2057400" indent="-228600">
              <a:defRPr>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幼圆" panose="02010509060101010101" pitchFamily="49" charset="-122"/>
              </a:defRPr>
            </a:lvl9pPr>
          </a:lstStyle>
          <a:p>
            <a:pPr fontAlgn="base">
              <a:spcBef>
                <a:spcPct val="0"/>
              </a:spcBef>
              <a:spcAft>
                <a:spcPct val="0"/>
              </a:spcAft>
            </a:pPr>
            <a:fld id="{F8065763-7589-4FDF-BEC1-7501AF55D1B7}"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48</a:t>
            </a:fld>
            <a:endParaRPr lang="en-US" altLang="zh-CN">
              <a:latin typeface="Calibri" panose="020F0502020204030204" pitchFamily="34" charset="0"/>
              <a:ea typeface="宋体" panose="02010600030101010101" pitchFamily="2" charset="-122"/>
            </a:endParaRPr>
          </a:p>
        </p:txBody>
      </p:sp>
      <p:sp>
        <p:nvSpPr>
          <p:cNvPr id="77827"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411851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4</a:t>
            </a:fld>
            <a:endParaRPr lang="zh-CN" altLang="en-US"/>
          </a:p>
        </p:txBody>
      </p:sp>
    </p:spTree>
    <p:extLst>
      <p:ext uri="{BB962C8B-B14F-4D97-AF65-F5344CB8AC3E}">
        <p14:creationId xmlns:p14="http://schemas.microsoft.com/office/powerpoint/2010/main" val="73416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5</a:t>
            </a:fld>
            <a:endParaRPr lang="zh-CN" altLang="en-US"/>
          </a:p>
        </p:txBody>
      </p:sp>
    </p:spTree>
    <p:extLst>
      <p:ext uri="{BB962C8B-B14F-4D97-AF65-F5344CB8AC3E}">
        <p14:creationId xmlns:p14="http://schemas.microsoft.com/office/powerpoint/2010/main" val="428252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414749"/>
                </a:solidFill>
                <a:latin typeface="MicrosoftYaHei"/>
              </a:rPr>
              <a:t>1991</a:t>
            </a:r>
            <a:r>
              <a:rPr lang="zh-CN" altLang="en-US" sz="1200" dirty="0">
                <a:solidFill>
                  <a:srgbClr val="414749"/>
                </a:solidFill>
                <a:latin typeface="MicrosoftYaHei"/>
              </a:rPr>
              <a:t>年，剑桥大学特洛伊计算机实验室的科学家们，常常要下楼去看咖啡煮好了没有，但又怕会影响工作，为了解决麻烦，他们编写了一套程序，咖啡壶旁边安装了一个便携式摄像头，利用终端计算机的图像捕捉技术，以</a:t>
            </a:r>
            <a:r>
              <a:rPr lang="en-US" altLang="zh-CN" sz="1200" dirty="0">
                <a:solidFill>
                  <a:srgbClr val="414749"/>
                </a:solidFill>
                <a:latin typeface="MicrosoftYaHei"/>
              </a:rPr>
              <a:t>3</a:t>
            </a:r>
            <a:r>
              <a:rPr lang="zh-CN" altLang="en-US" sz="1200" dirty="0">
                <a:solidFill>
                  <a:srgbClr val="414749"/>
                </a:solidFill>
                <a:latin typeface="MicrosoftYaHei"/>
              </a:rPr>
              <a:t>帧</a:t>
            </a:r>
            <a:r>
              <a:rPr lang="en-US" altLang="zh-CN" sz="1200" dirty="0">
                <a:solidFill>
                  <a:srgbClr val="414749"/>
                </a:solidFill>
                <a:latin typeface="MicrosoftYaHei"/>
              </a:rPr>
              <a:t>/</a:t>
            </a:r>
            <a:r>
              <a:rPr lang="zh-CN" altLang="en-US" sz="1200" dirty="0">
                <a:solidFill>
                  <a:srgbClr val="414749"/>
                </a:solidFill>
                <a:latin typeface="MicrosoftYaHei"/>
              </a:rPr>
              <a:t>秒的速率传递到实验室的计算机上，以方便工作人员随时查看咖啡是否煮好，这就是物联网最早的雏形。</a:t>
            </a:r>
            <a:endParaRPr lang="en-US" altLang="zh-CN" sz="1200" dirty="0">
              <a:solidFill>
                <a:srgbClr val="414749"/>
              </a:solidFill>
              <a:latin typeface="MicrosoftYaHei"/>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414749"/>
                </a:solidFill>
                <a:latin typeface="MicrosoftYaHei"/>
              </a:rPr>
              <a:t>1993</a:t>
            </a:r>
            <a:r>
              <a:rPr lang="zh-CN" altLang="en-US" sz="1200" dirty="0">
                <a:solidFill>
                  <a:srgbClr val="414749"/>
                </a:solidFill>
                <a:latin typeface="MicrosoftYaHei"/>
              </a:rPr>
              <a:t>年，作为首个 </a:t>
            </a:r>
            <a:r>
              <a:rPr lang="en-US" altLang="zh-CN" sz="1200" dirty="0">
                <a:solidFill>
                  <a:srgbClr val="414749"/>
                </a:solidFill>
                <a:latin typeface="MicrosoftYaHei"/>
              </a:rPr>
              <a:t>X-Windows </a:t>
            </a:r>
            <a:r>
              <a:rPr lang="zh-CN" altLang="en-US" sz="1200" dirty="0">
                <a:solidFill>
                  <a:srgbClr val="414749"/>
                </a:solidFill>
                <a:latin typeface="MicrosoftYaHei"/>
              </a:rPr>
              <a:t>系统案例，</a:t>
            </a:r>
            <a:r>
              <a:rPr lang="en-US" altLang="zh-CN" sz="1200" dirty="0">
                <a:solidFill>
                  <a:srgbClr val="414749"/>
                </a:solidFill>
                <a:latin typeface="MicrosoftYaHei"/>
              </a:rPr>
              <a:t>”</a:t>
            </a:r>
            <a:r>
              <a:rPr lang="zh-CN" altLang="en-US" sz="1200" dirty="0">
                <a:solidFill>
                  <a:srgbClr val="414749"/>
                </a:solidFill>
                <a:latin typeface="MicrosoftYaHei"/>
              </a:rPr>
              <a:t>咖啡煮好了没有</a:t>
            </a:r>
            <a:r>
              <a:rPr lang="en-US" altLang="zh-CN" sz="1200" dirty="0">
                <a:solidFill>
                  <a:srgbClr val="414749"/>
                </a:solidFill>
                <a:latin typeface="MicrosoftYaHei"/>
              </a:rPr>
              <a:t>”</a:t>
            </a:r>
            <a:r>
              <a:rPr lang="zh-CN" altLang="en-US" sz="1200" dirty="0">
                <a:solidFill>
                  <a:srgbClr val="414749"/>
                </a:solidFill>
                <a:latin typeface="MicrosoftYaHei"/>
              </a:rPr>
              <a:t>观测系统还被传到了网上，近</a:t>
            </a:r>
            <a:r>
              <a:rPr lang="en-US" altLang="zh-CN" sz="1200" dirty="0">
                <a:solidFill>
                  <a:srgbClr val="414749"/>
                </a:solidFill>
                <a:latin typeface="MicrosoftYaHei"/>
              </a:rPr>
              <a:t>240</a:t>
            </a:r>
            <a:r>
              <a:rPr lang="zh-CN" altLang="en-US" sz="1200" dirty="0">
                <a:solidFill>
                  <a:srgbClr val="414749"/>
                </a:solidFill>
                <a:latin typeface="MicrosoftYaHei"/>
              </a:rPr>
              <a:t>万人点击过这个名噪一时的“咖啡壶”网站。</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6</a:t>
            </a:fld>
            <a:endParaRPr lang="zh-CN" altLang="en-US"/>
          </a:p>
        </p:txBody>
      </p:sp>
    </p:spTree>
    <p:extLst>
      <p:ext uri="{BB962C8B-B14F-4D97-AF65-F5344CB8AC3E}">
        <p14:creationId xmlns:p14="http://schemas.microsoft.com/office/powerpoint/2010/main" val="90053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7</a:t>
            </a:fld>
            <a:endParaRPr lang="zh-CN" altLang="en-US"/>
          </a:p>
        </p:txBody>
      </p:sp>
    </p:spTree>
    <p:extLst>
      <p:ext uri="{BB962C8B-B14F-4D97-AF65-F5344CB8AC3E}">
        <p14:creationId xmlns:p14="http://schemas.microsoft.com/office/powerpoint/2010/main" val="38724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说起来有些传奇，“物联网”这个概念的提出，居然来源于一款脱销的口红。</a:t>
            </a:r>
          </a:p>
          <a:p>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教授</a:t>
            </a:r>
            <a:r>
              <a:rPr lang="en-US" altLang="zh-CN" sz="1200" b="0" i="0" kern="1200" dirty="0">
                <a:solidFill>
                  <a:schemeClr val="tx1"/>
                </a:solidFill>
                <a:effectLst/>
                <a:latin typeface="+mn-lt"/>
                <a:ea typeface="+mn-ea"/>
                <a:cs typeface="+mn-cs"/>
              </a:rPr>
              <a:t>1968</a:t>
            </a:r>
            <a:r>
              <a:rPr lang="zh-CN" altLang="en-US" sz="1200" b="0" i="0" kern="1200" dirty="0">
                <a:solidFill>
                  <a:schemeClr val="tx1"/>
                </a:solidFill>
                <a:effectLst/>
                <a:latin typeface="+mn-lt"/>
                <a:ea typeface="+mn-ea"/>
                <a:cs typeface="+mn-cs"/>
              </a:rPr>
              <a:t>年出生在英国的伯明翰。</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他和朋友打算创业，做一家面条快餐店，他当时就很有想法，想做一个“网红美食”的品牌，但那时互联网才刚刚起步，他的想法还太超前，其他创始人也没有钱投入互联网运营里，所以他最终选择了自己离开。</a:t>
            </a:r>
          </a:p>
          <a:p>
            <a:r>
              <a:rPr lang="zh-CN" altLang="en-US" sz="1200" b="0" i="0" kern="1200" dirty="0">
                <a:solidFill>
                  <a:schemeClr val="tx1"/>
                </a:solidFill>
                <a:effectLst/>
                <a:latin typeface="+mn-lt"/>
                <a:ea typeface="+mn-ea"/>
                <a:cs typeface="+mn-cs"/>
              </a:rPr>
              <a:t>后来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去了宝洁公司做品牌经理，开始管理玉兰油的产品线。</a:t>
            </a:r>
          </a:p>
          <a:p>
            <a:r>
              <a:rPr lang="zh-CN" altLang="en-US" sz="1200" b="0" i="0" kern="1200" dirty="0">
                <a:solidFill>
                  <a:schemeClr val="tx1"/>
                </a:solidFill>
                <a:effectLst/>
                <a:latin typeface="+mn-lt"/>
                <a:ea typeface="+mn-ea"/>
                <a:cs typeface="+mn-cs"/>
              </a:rPr>
              <a:t>结果他发现自己负责的化妆品货架上，有一款棕色的口红持续缺货，补货也经常不及时。所以他就找到供应链人员进行核查，但管理人员却告诉他，这款口红在仓库有很多存货。</a:t>
            </a:r>
          </a:p>
          <a:p>
            <a:r>
              <a:rPr lang="zh-CN" altLang="en-US" sz="1200" b="0" i="0" kern="1200" dirty="0">
                <a:solidFill>
                  <a:schemeClr val="tx1"/>
                </a:solidFill>
                <a:effectLst/>
                <a:latin typeface="+mn-lt"/>
                <a:ea typeface="+mn-ea"/>
                <a:cs typeface="+mn-cs"/>
              </a:rPr>
              <a:t>那这就奇怪了。</a:t>
            </a:r>
          </a:p>
          <a:p>
            <a:r>
              <a:rPr lang="zh-CN" altLang="en-US" sz="1200" b="0" i="0" kern="1200" dirty="0">
                <a:solidFill>
                  <a:schemeClr val="tx1"/>
                </a:solidFill>
                <a:effectLst/>
                <a:latin typeface="+mn-lt"/>
                <a:ea typeface="+mn-ea"/>
                <a:cs typeface="+mn-cs"/>
              </a:rPr>
              <a:t>如果换做别人，可能就打算加强人员管理来提高效率了，但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却想，有没有一种技术可以从仓储到物流，再到货架，全流程追踪商品呢？</a:t>
            </a:r>
          </a:p>
          <a:p>
            <a:r>
              <a:rPr lang="zh-CN" altLang="en-US" sz="1200" b="0" i="0" kern="1200" dirty="0">
                <a:solidFill>
                  <a:schemeClr val="tx1"/>
                </a:solidFill>
                <a:effectLst/>
                <a:latin typeface="+mn-lt"/>
                <a:ea typeface="+mn-ea"/>
                <a:cs typeface="+mn-cs"/>
              </a:rPr>
              <a:t>那样就能实现供应链更高效率的管理了。</a:t>
            </a:r>
          </a:p>
          <a:p>
            <a:r>
              <a:rPr lang="zh-CN" altLang="en-US" sz="1200" b="0" i="0" kern="1200" dirty="0">
                <a:solidFill>
                  <a:schemeClr val="tx1"/>
                </a:solidFill>
                <a:effectLst/>
                <a:latin typeface="+mn-lt"/>
                <a:ea typeface="+mn-ea"/>
                <a:cs typeface="+mn-cs"/>
              </a:rPr>
              <a:t>恰巧在</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年代到</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年代，英国的零售商们开始发行会员卡，当时里面内置了一种新的射频技术，就是我们以前提到过的无线射频识别技术 </a:t>
            </a:r>
            <a:r>
              <a:rPr lang="en-US" altLang="zh-CN" sz="1200" b="0" i="0" kern="1200" dirty="0">
                <a:solidFill>
                  <a:schemeClr val="tx1"/>
                </a:solidFill>
                <a:effectLst/>
                <a:latin typeface="+mn-lt"/>
                <a:ea typeface="+mn-ea"/>
                <a:cs typeface="+mn-cs"/>
              </a:rPr>
              <a:t>RFID</a:t>
            </a:r>
            <a:r>
              <a:rPr lang="zh-CN" altLang="en-US" sz="1200" b="0" i="0" kern="1200" dirty="0">
                <a:solidFill>
                  <a:schemeClr val="tx1"/>
                </a:solidFill>
                <a:effectLst/>
                <a:latin typeface="+mn-lt"/>
                <a:ea typeface="+mn-ea"/>
                <a:cs typeface="+mn-cs"/>
              </a:rPr>
              <a:t>，今天我们俗称它为“电子标签”，它的原理是通过射频信号自动识别目标对象并获取相关数据，做到非接触式的识别。</a:t>
            </a:r>
          </a:p>
          <a:p>
            <a:r>
              <a:rPr lang="zh-CN" altLang="en-US" sz="1200" b="0" i="0" kern="1200" dirty="0">
                <a:solidFill>
                  <a:schemeClr val="tx1"/>
                </a:solidFill>
                <a:effectLst/>
                <a:latin typeface="+mn-lt"/>
                <a:ea typeface="+mn-ea"/>
                <a:cs typeface="+mn-cs"/>
              </a:rPr>
              <a:t>当时一个制造商给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演示了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芯片的工作原理，</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一下子就被这种无线传输信息的技术吸引了。</a:t>
            </a:r>
          </a:p>
          <a:p>
            <a:r>
              <a:rPr lang="zh-CN" altLang="en-US" sz="1200" b="0" i="0" kern="1200" dirty="0">
                <a:solidFill>
                  <a:schemeClr val="tx1"/>
                </a:solidFill>
                <a:effectLst/>
                <a:latin typeface="+mn-lt"/>
                <a:ea typeface="+mn-ea"/>
                <a:cs typeface="+mn-cs"/>
              </a:rPr>
              <a:t>在看完演示返程的路上，</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就一直琢磨，他突然想到：</a:t>
            </a:r>
          </a:p>
          <a:p>
            <a:r>
              <a:rPr lang="zh-CN" altLang="en-US" sz="1200" b="0" i="0" kern="1200" dirty="0">
                <a:solidFill>
                  <a:schemeClr val="tx1"/>
                </a:solidFill>
                <a:effectLst/>
                <a:latin typeface="+mn-lt"/>
                <a:ea typeface="+mn-ea"/>
                <a:cs typeface="+mn-cs"/>
              </a:rPr>
              <a:t>既然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芯片可以无线传输，那为何不把记录信息的芯片放到口红里，然后把芯片连网，这样就能在供应链的各个环节通过自动扫描，根据商品的位置判断，就能知道是否缺货，然后进行及时调整了。</a:t>
            </a:r>
          </a:p>
          <a:p>
            <a:r>
              <a:rPr lang="zh-CN" altLang="en-US" sz="1200" b="0" i="0" kern="1200" dirty="0">
                <a:solidFill>
                  <a:schemeClr val="tx1"/>
                </a:solidFill>
                <a:effectLst/>
                <a:latin typeface="+mn-lt"/>
                <a:ea typeface="+mn-ea"/>
                <a:cs typeface="+mn-cs"/>
              </a:rPr>
              <a:t>于是 </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就打算在宝洁的内部，分享自己对这件事的思考。</a:t>
            </a:r>
          </a:p>
          <a:p>
            <a:r>
              <a:rPr lang="zh-CN" altLang="en-US" sz="1200" b="0" i="0" kern="1200" dirty="0">
                <a:solidFill>
                  <a:schemeClr val="tx1"/>
                </a:solidFill>
                <a:effectLst/>
                <a:latin typeface="+mn-lt"/>
                <a:ea typeface="+mn-ea"/>
                <a:cs typeface="+mn-cs"/>
              </a:rPr>
              <a:t>他一开始给自己的创新起了个标题是“</a:t>
            </a:r>
            <a:r>
              <a:rPr lang="en-US" altLang="zh-CN" sz="1200" b="0" i="0" kern="1200" dirty="0">
                <a:solidFill>
                  <a:schemeClr val="tx1"/>
                </a:solidFill>
                <a:effectLst/>
                <a:latin typeface="+mn-lt"/>
                <a:ea typeface="+mn-ea"/>
                <a:cs typeface="+mn-cs"/>
              </a:rPr>
              <a:t>Smart Packaging”</a:t>
            </a:r>
            <a:r>
              <a:rPr lang="zh-CN" altLang="en-US" sz="1200" b="0" i="0" kern="1200" dirty="0">
                <a:solidFill>
                  <a:schemeClr val="tx1"/>
                </a:solidFill>
                <a:effectLst/>
                <a:latin typeface="+mn-lt"/>
                <a:ea typeface="+mn-ea"/>
                <a:cs typeface="+mn-cs"/>
              </a:rPr>
              <a:t>，也就是智能包装。</a:t>
            </a:r>
          </a:p>
          <a:p>
            <a:r>
              <a:rPr lang="zh-CN" altLang="en-US" sz="1200" b="0" i="0" kern="1200" dirty="0">
                <a:solidFill>
                  <a:schemeClr val="tx1"/>
                </a:solidFill>
                <a:effectLst/>
                <a:latin typeface="+mn-lt"/>
                <a:ea typeface="+mn-ea"/>
                <a:cs typeface="+mn-cs"/>
              </a:rPr>
              <a:t>但他思前想后对标题不满意，他觉得既然要将设备连接到互联网上，那名称中还是要保留“</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这个词，但连接的又不是计算机，而是一个个物品，那不如索性创造一个词“</a:t>
            </a:r>
            <a:r>
              <a:rPr lang="en-US" altLang="zh-CN" sz="1200" b="0" i="0" kern="1200" dirty="0">
                <a:solidFill>
                  <a:schemeClr val="tx1"/>
                </a:solidFill>
                <a:effectLst/>
                <a:latin typeface="+mn-lt"/>
                <a:ea typeface="+mn-ea"/>
                <a:cs typeface="+mn-cs"/>
              </a:rPr>
              <a:t>Internet of Things”</a:t>
            </a:r>
            <a:r>
              <a:rPr lang="zh-CN" altLang="en-US" sz="1200" b="0" i="0" kern="1200" dirty="0">
                <a:solidFill>
                  <a:schemeClr val="tx1"/>
                </a:solidFill>
                <a:effectLst/>
                <a:latin typeface="+mn-lt"/>
                <a:ea typeface="+mn-ea"/>
                <a:cs typeface="+mn-cs"/>
              </a:rPr>
              <a:t>，这也就是今天大家熟知的物联网的英文名称了，简称就是 </a:t>
            </a:r>
            <a:r>
              <a:rPr lang="en-US" altLang="zh-CN" sz="1200" b="0" i="0" kern="1200" dirty="0">
                <a:solidFill>
                  <a:schemeClr val="tx1"/>
                </a:solidFill>
                <a:effectLst/>
                <a:latin typeface="+mn-lt"/>
                <a:ea typeface="+mn-ea"/>
                <a:cs typeface="+mn-cs"/>
              </a:rPr>
              <a:t>IoT</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之后，</a:t>
            </a:r>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在宝洁内部的演示很顺利，高管们也被这个想法吸引了，同意他在 </a:t>
            </a:r>
            <a:r>
              <a:rPr lang="en-US" altLang="zh-CN" sz="1200" b="0" i="0" kern="1200" dirty="0">
                <a:solidFill>
                  <a:schemeClr val="tx1"/>
                </a:solidFill>
                <a:effectLst/>
                <a:latin typeface="+mn-lt"/>
                <a:ea typeface="+mn-ea"/>
                <a:cs typeface="+mn-cs"/>
              </a:rPr>
              <a:t>MIT </a:t>
            </a:r>
            <a:r>
              <a:rPr lang="zh-CN" altLang="en-US" sz="1200" b="0" i="0" kern="1200" dirty="0">
                <a:solidFill>
                  <a:schemeClr val="tx1"/>
                </a:solidFill>
                <a:effectLst/>
                <a:latin typeface="+mn-lt"/>
                <a:ea typeface="+mn-ea"/>
                <a:cs typeface="+mn-cs"/>
              </a:rPr>
              <a:t>创立研究项目，于是就有了 </a:t>
            </a:r>
            <a:r>
              <a:rPr lang="en-US" altLang="zh-CN" sz="1200" b="0" i="0" kern="1200" dirty="0">
                <a:solidFill>
                  <a:schemeClr val="tx1"/>
                </a:solidFill>
                <a:effectLst/>
                <a:latin typeface="+mn-lt"/>
                <a:ea typeface="+mn-ea"/>
                <a:cs typeface="+mn-cs"/>
              </a:rPr>
              <a:t>Auto-ID</a:t>
            </a:r>
            <a:r>
              <a:rPr lang="zh-CN" altLang="en-US" sz="1200" b="0" i="0" kern="1200" dirty="0">
                <a:solidFill>
                  <a:schemeClr val="tx1"/>
                </a:solidFill>
                <a:effectLst/>
                <a:latin typeface="+mn-lt"/>
                <a:ea typeface="+mn-ea"/>
                <a:cs typeface="+mn-cs"/>
              </a:rPr>
              <a:t>，也就是“自动识别中心”。</a:t>
            </a:r>
          </a:p>
          <a:p>
            <a:r>
              <a:rPr lang="en-US" altLang="zh-CN" sz="1200" b="0" i="0" kern="1200" dirty="0">
                <a:solidFill>
                  <a:schemeClr val="tx1"/>
                </a:solidFill>
                <a:effectLst/>
                <a:latin typeface="+mn-lt"/>
                <a:ea typeface="+mn-ea"/>
                <a:cs typeface="+mn-cs"/>
              </a:rPr>
              <a:t>Kevin </a:t>
            </a:r>
            <a:r>
              <a:rPr lang="zh-CN" altLang="en-US" sz="1200" b="0" i="0" kern="1200" dirty="0">
                <a:solidFill>
                  <a:schemeClr val="tx1"/>
                </a:solidFill>
                <a:effectLst/>
                <a:latin typeface="+mn-lt"/>
                <a:ea typeface="+mn-ea"/>
                <a:cs typeface="+mn-cs"/>
              </a:rPr>
              <a:t>和同行们一起制定了</a:t>
            </a:r>
            <a:r>
              <a:rPr lang="en-US" altLang="zh-CN" sz="1200" b="0" i="0" kern="1200" dirty="0">
                <a:solidFill>
                  <a:schemeClr val="tx1"/>
                </a:solidFill>
                <a:effectLst/>
                <a:latin typeface="+mn-lt"/>
                <a:ea typeface="+mn-ea"/>
                <a:cs typeface="+mn-cs"/>
              </a:rPr>
              <a:t>RFID</a:t>
            </a:r>
            <a:r>
              <a:rPr lang="zh-CN" altLang="en-US" sz="1200" b="0" i="0" kern="1200" dirty="0">
                <a:solidFill>
                  <a:schemeClr val="tx1"/>
                </a:solidFill>
                <a:effectLst/>
                <a:latin typeface="+mn-lt"/>
                <a:ea typeface="+mn-ea"/>
                <a:cs typeface="+mn-cs"/>
              </a:rPr>
              <a:t>的技术标准，并投入了大量的精力来降低价格。他们推出了电子产品代码（</a:t>
            </a:r>
            <a:r>
              <a:rPr lang="en-US" altLang="zh-CN" sz="1200" b="0" i="0" kern="1200" dirty="0">
                <a:solidFill>
                  <a:schemeClr val="tx1"/>
                </a:solidFill>
                <a:effectLst/>
                <a:latin typeface="+mn-lt"/>
                <a:ea typeface="+mn-ea"/>
                <a:cs typeface="+mn-cs"/>
              </a:rPr>
              <a:t>Electronic Product Code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EPC</a:t>
            </a:r>
            <a:r>
              <a:rPr lang="zh-CN" altLang="en-US" sz="1200" b="0" i="0" kern="1200" dirty="0">
                <a:solidFill>
                  <a:schemeClr val="tx1"/>
                </a:solidFill>
                <a:effectLst/>
                <a:latin typeface="+mn-lt"/>
                <a:ea typeface="+mn-ea"/>
                <a:cs typeface="+mn-cs"/>
              </a:rPr>
              <a:t>），还有通用产品代码条码系统（</a:t>
            </a:r>
            <a:r>
              <a:rPr lang="en-US" altLang="zh-CN" sz="1200" b="0" i="0" kern="1200" dirty="0">
                <a:solidFill>
                  <a:schemeClr val="tx1"/>
                </a:solidFill>
                <a:effectLst/>
                <a:latin typeface="+mn-lt"/>
                <a:ea typeface="+mn-ea"/>
                <a:cs typeface="+mn-cs"/>
              </a:rPr>
              <a:t>Universal Product Code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UPC</a:t>
            </a:r>
            <a:r>
              <a:rPr lang="zh-CN" altLang="en-US" sz="1200" b="0" i="0" kern="1200" dirty="0">
                <a:solidFill>
                  <a:schemeClr val="tx1"/>
                </a:solidFill>
                <a:effectLst/>
                <a:latin typeface="+mn-lt"/>
                <a:ea typeface="+mn-ea"/>
                <a:cs typeface="+mn-cs"/>
              </a:rPr>
              <a:t>），后来这两者逐渐成为了标准的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产品标签。</a:t>
            </a:r>
          </a:p>
          <a:p>
            <a:r>
              <a:rPr lang="en-US" altLang="zh-CN" sz="1200" b="0" i="0" kern="1200" dirty="0">
                <a:solidFill>
                  <a:schemeClr val="tx1"/>
                </a:solidFill>
                <a:effectLst/>
                <a:latin typeface="+mn-lt"/>
                <a:ea typeface="+mn-ea"/>
                <a:cs typeface="+mn-cs"/>
              </a:rPr>
              <a:t>Kevin Ashton </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年开始对外介绍他们的工作，并逐步向世界传播物联网的概念。</a:t>
            </a:r>
            <a:r>
              <a:rPr lang="en-US" altLang="zh-CN" sz="1200" b="0" i="0" kern="1200" dirty="0">
                <a:solidFill>
                  <a:schemeClr val="tx1"/>
                </a:solidFill>
                <a:effectLst/>
                <a:latin typeface="+mn-lt"/>
                <a:ea typeface="+mn-ea"/>
                <a:cs typeface="+mn-cs"/>
              </a:rPr>
              <a:t>MIT“</a:t>
            </a:r>
            <a:r>
              <a:rPr lang="zh-CN" altLang="en-US" sz="1200" b="0" i="0" kern="1200" dirty="0">
                <a:solidFill>
                  <a:schemeClr val="tx1"/>
                </a:solidFill>
                <a:effectLst/>
                <a:latin typeface="+mn-lt"/>
                <a:ea typeface="+mn-ea"/>
                <a:cs typeface="+mn-cs"/>
              </a:rPr>
              <a:t>自动识别中心”成了全球领先的研究供应链自动识别和追踪的实验室。</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年后，自动识别中心已经有</a:t>
            </a:r>
            <a:r>
              <a:rPr lang="en-US" altLang="zh-CN" sz="1200" b="0" i="0" kern="1200" dirty="0">
                <a:solidFill>
                  <a:schemeClr val="tx1"/>
                </a:solidFill>
                <a:effectLst/>
                <a:latin typeface="+mn-lt"/>
                <a:ea typeface="+mn-ea"/>
                <a:cs typeface="+mn-cs"/>
              </a:rPr>
              <a:t>103</a:t>
            </a:r>
            <a:r>
              <a:rPr lang="zh-CN" altLang="en-US" sz="1200" b="0" i="0" kern="1200" dirty="0">
                <a:solidFill>
                  <a:schemeClr val="tx1"/>
                </a:solidFill>
                <a:effectLst/>
                <a:latin typeface="+mn-lt"/>
                <a:ea typeface="+mn-ea"/>
                <a:cs typeface="+mn-cs"/>
              </a:rPr>
              <a:t>名赞助商，共同致力于打造一个通用的物联网标准，并推广基于 </a:t>
            </a:r>
            <a:r>
              <a:rPr lang="en-US" altLang="zh-CN" sz="1200" b="0" i="0" kern="1200" dirty="0">
                <a:solidFill>
                  <a:schemeClr val="tx1"/>
                </a:solidFill>
                <a:effectLst/>
                <a:latin typeface="+mn-lt"/>
                <a:ea typeface="+mn-ea"/>
                <a:cs typeface="+mn-cs"/>
              </a:rPr>
              <a:t>RFID </a:t>
            </a:r>
            <a:r>
              <a:rPr lang="zh-CN" altLang="en-US" sz="1200" b="0" i="0" kern="1200" dirty="0">
                <a:solidFill>
                  <a:schemeClr val="tx1"/>
                </a:solidFill>
                <a:effectLst/>
                <a:latin typeface="+mn-lt"/>
                <a:ea typeface="+mn-ea"/>
                <a:cs typeface="+mn-cs"/>
              </a:rPr>
              <a:t>的物品识别系统。</a:t>
            </a:r>
          </a:p>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8</a:t>
            </a:fld>
            <a:endParaRPr lang="zh-CN" altLang="en-US"/>
          </a:p>
        </p:txBody>
      </p:sp>
    </p:spTree>
    <p:extLst>
      <p:ext uri="{BB962C8B-B14F-4D97-AF65-F5344CB8AC3E}">
        <p14:creationId xmlns:p14="http://schemas.microsoft.com/office/powerpoint/2010/main" val="237902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22238CE-28F5-40E5-8A60-4B23866AFE53}" type="slidenum">
              <a:rPr lang="zh-CN" altLang="en-US" smtClean="0"/>
              <a:pPr>
                <a:defRPr/>
              </a:pPr>
              <a:t>10</a:t>
            </a:fld>
            <a:endParaRPr lang="zh-CN" altLang="en-US"/>
          </a:p>
        </p:txBody>
      </p:sp>
    </p:spTree>
    <p:extLst>
      <p:ext uri="{BB962C8B-B14F-4D97-AF65-F5344CB8AC3E}">
        <p14:creationId xmlns:p14="http://schemas.microsoft.com/office/powerpoint/2010/main" val="4038811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5E5D3420-5ECE-42BF-A570-EE975FE30F8B}" type="datetimeFigureOut">
              <a:rPr lang="zh-CN" altLang="en-US" smtClean="0"/>
              <a:pPr>
                <a:defRPr/>
              </a:pPr>
              <a:t>2022/2/27</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a:defRPr/>
            </a:pPr>
            <a:fld id="{CF6FAB11-BE09-4555-B286-A99FA4D36E80}" type="slidenum">
              <a:rPr lang="zh-CN" altLang="en-US" smtClean="0"/>
              <a:pPr>
                <a:defRPr/>
              </a:pPr>
              <a:t>‹#›</a:t>
            </a:fld>
            <a:endParaRPr lang="zh-CN" altLang="en-US"/>
          </a:p>
        </p:txBody>
      </p:sp>
    </p:spTree>
    <p:extLst>
      <p:ext uri="{BB962C8B-B14F-4D97-AF65-F5344CB8AC3E}">
        <p14:creationId xmlns:p14="http://schemas.microsoft.com/office/powerpoint/2010/main" val="300606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BD8C455F-7A0E-46EB-9889-0AD332E2F206}" type="datetimeFigureOut">
              <a:rPr lang="zh-CN" altLang="en-US" smtClean="0"/>
              <a:pPr>
                <a:defRPr/>
              </a:pPr>
              <a:t>2022/2/27</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B120CD6F-946C-44FE-A9C6-ACD58FF77809}" type="slidenum">
              <a:rPr lang="zh-CN" altLang="en-US" smtClean="0"/>
              <a:pPr>
                <a:defRPr/>
              </a:pPr>
              <a:t>‹#›</a:t>
            </a:fld>
            <a:endParaRPr lang="zh-CN" altLang="en-US"/>
          </a:p>
        </p:txBody>
      </p:sp>
    </p:spTree>
    <p:extLst>
      <p:ext uri="{BB962C8B-B14F-4D97-AF65-F5344CB8AC3E}">
        <p14:creationId xmlns:p14="http://schemas.microsoft.com/office/powerpoint/2010/main" val="403412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3C54DC00-6EC6-4B4B-909F-37D963E006E9}" type="datetimeFigureOut">
              <a:rPr lang="zh-CN" altLang="en-US" smtClean="0"/>
              <a:pPr>
                <a:defRPr/>
              </a:pPr>
              <a:t>2022/2/27</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1C65A297-7B50-4E9B-A0CA-C5B79229D461}" type="slidenum">
              <a:rPr lang="zh-CN" altLang="en-US" smtClean="0"/>
              <a:pPr>
                <a:defRPr/>
              </a:pPr>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9726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E719AFDE-2765-4A4C-8D4B-F03197170ECC}" type="datetimeFigureOut">
              <a:rPr lang="zh-CN" altLang="en-US" smtClean="0"/>
              <a:pPr>
                <a:defRPr/>
              </a:pPr>
              <a:t>2022/2/27</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CD566BB0-73E6-4512-8109-13901F1DB446}" type="slidenum">
              <a:rPr lang="zh-CN" altLang="en-US" smtClean="0"/>
              <a:pPr>
                <a:defRPr/>
              </a:pPr>
              <a:t>‹#›</a:t>
            </a:fld>
            <a:endParaRPr lang="zh-CN" altLang="en-US"/>
          </a:p>
        </p:txBody>
      </p:sp>
    </p:spTree>
    <p:extLst>
      <p:ext uri="{BB962C8B-B14F-4D97-AF65-F5344CB8AC3E}">
        <p14:creationId xmlns:p14="http://schemas.microsoft.com/office/powerpoint/2010/main" val="1118141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17264BFC-6275-472C-9DA0-1B09643D8F18}" type="datetimeFigureOut">
              <a:rPr lang="zh-CN" altLang="en-US" smtClean="0"/>
              <a:pPr>
                <a:defRPr/>
              </a:pPr>
              <a:t>2022/2/27</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7D583C56-6F5B-40C5-8044-F2EDD72ECE4C}" type="slidenum">
              <a:rPr lang="zh-CN" altLang="en-US" smtClean="0"/>
              <a:pPr>
                <a:defRPr/>
              </a:pPr>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06526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fld id="{99EBACB6-8999-4CD8-BF4C-A1F76AB78767}" type="datetimeFigureOut">
              <a:rPr lang="zh-CN" altLang="en-US" smtClean="0"/>
              <a:pPr>
                <a:defRPr/>
              </a:pPr>
              <a:t>2022/2/27</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823D3FF4-AB8E-495A-9844-1F63A5E0B827}" type="slidenum">
              <a:rPr lang="zh-CN" altLang="en-US" smtClean="0"/>
              <a:pPr>
                <a:defRPr/>
              </a:pPr>
              <a:t>‹#›</a:t>
            </a:fld>
            <a:endParaRPr lang="zh-CN" altLang="en-US"/>
          </a:p>
        </p:txBody>
      </p:sp>
    </p:spTree>
    <p:extLst>
      <p:ext uri="{BB962C8B-B14F-4D97-AF65-F5344CB8AC3E}">
        <p14:creationId xmlns:p14="http://schemas.microsoft.com/office/powerpoint/2010/main" val="4267929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5F5F97B5-D67E-4377-8A98-7806BFF04F7E}" type="datetimeFigureOut">
              <a:rPr lang="zh-CN" altLang="en-US" smtClean="0"/>
              <a:pPr>
                <a:defRPr/>
              </a:pPr>
              <a:t>2022/2/27</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49EEDAAD-373A-40F9-801C-296F20693FDD}" type="slidenum">
              <a:rPr lang="zh-CN" altLang="en-US" smtClean="0"/>
              <a:pPr>
                <a:defRPr/>
              </a:pPr>
              <a:t>‹#›</a:t>
            </a:fld>
            <a:endParaRPr lang="zh-CN" altLang="en-US"/>
          </a:p>
        </p:txBody>
      </p:sp>
    </p:spTree>
    <p:extLst>
      <p:ext uri="{BB962C8B-B14F-4D97-AF65-F5344CB8AC3E}">
        <p14:creationId xmlns:p14="http://schemas.microsoft.com/office/powerpoint/2010/main" val="1488370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F63705D1-FDF7-4500-A82D-990547D7E0FA}" type="datetimeFigureOut">
              <a:rPr lang="zh-CN" altLang="en-US" smtClean="0"/>
              <a:pPr>
                <a:defRPr/>
              </a:pPr>
              <a:t>2022/2/27</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DE143066-3018-4CB9-BEFC-5385DC8217A1}" type="slidenum">
              <a:rPr lang="zh-CN" altLang="en-US" smtClean="0"/>
              <a:pPr>
                <a:defRPr/>
              </a:pPr>
              <a:t>‹#›</a:t>
            </a:fld>
            <a:endParaRPr lang="zh-CN" altLang="en-US"/>
          </a:p>
        </p:txBody>
      </p:sp>
    </p:spTree>
    <p:extLst>
      <p:ext uri="{BB962C8B-B14F-4D97-AF65-F5344CB8AC3E}">
        <p14:creationId xmlns:p14="http://schemas.microsoft.com/office/powerpoint/2010/main" val="4115182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304801"/>
            <a:ext cx="10058400" cy="1431925"/>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1981200"/>
            <a:ext cx="4927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53200" y="1981200"/>
            <a:ext cx="49276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422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5720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940800" y="6248400"/>
            <a:ext cx="2540000" cy="457200"/>
          </a:xfrm>
        </p:spPr>
        <p:txBody>
          <a:bodyPr/>
          <a:lstStyle>
            <a:lvl1pPr>
              <a:defRPr/>
            </a:lvl1pPr>
          </a:lstStyle>
          <a:p>
            <a:pPr>
              <a:defRPr/>
            </a:pPr>
            <a:fld id="{AC5533DD-7E10-4C7E-BC55-A2330B5A16B4}" type="slidenum">
              <a:rPr lang="zh-CN" altLang="en-US"/>
              <a:pPr>
                <a:defRPr/>
              </a:pPr>
              <a:t>‹#›</a:t>
            </a:fld>
            <a:endParaRPr lang="en-US" altLang="zh-CN"/>
          </a:p>
        </p:txBody>
      </p:sp>
    </p:spTree>
    <p:extLst>
      <p:ext uri="{BB962C8B-B14F-4D97-AF65-F5344CB8AC3E}">
        <p14:creationId xmlns:p14="http://schemas.microsoft.com/office/powerpoint/2010/main" val="311721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BA692E7A-8B3C-44CC-AD7C-7ECAA6041D1B}" type="datetimeFigureOut">
              <a:rPr lang="zh-CN" altLang="en-US" smtClean="0"/>
              <a:pPr>
                <a:defRPr/>
              </a:pPr>
              <a:t>2022/2/27</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094EBA21-26A0-44E9-809E-4A6618B6E085}" type="slidenum">
              <a:rPr lang="zh-CN" altLang="en-US" smtClean="0"/>
              <a:pPr>
                <a:defRPr/>
              </a:pPr>
              <a:t>‹#›</a:t>
            </a:fld>
            <a:endParaRPr lang="zh-CN" altLang="en-US"/>
          </a:p>
        </p:txBody>
      </p:sp>
    </p:spTree>
    <p:extLst>
      <p:ext uri="{BB962C8B-B14F-4D97-AF65-F5344CB8AC3E}">
        <p14:creationId xmlns:p14="http://schemas.microsoft.com/office/powerpoint/2010/main" val="189326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AE0D88F3-4B36-4547-AE17-BDDE5903E4AE}" type="datetimeFigureOut">
              <a:rPr lang="zh-CN" altLang="en-US" smtClean="0"/>
              <a:pPr>
                <a:defRPr/>
              </a:pPr>
              <a:t>2022/2/27</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defRPr/>
            </a:pPr>
            <a:fld id="{2024412B-1635-4E9A-98FE-DCE3E2CA2316}" type="slidenum">
              <a:rPr lang="zh-CN" altLang="en-US" smtClean="0"/>
              <a:pPr>
                <a:defRPr/>
              </a:pPr>
              <a:t>‹#›</a:t>
            </a:fld>
            <a:endParaRPr lang="zh-CN" altLang="en-US"/>
          </a:p>
        </p:txBody>
      </p:sp>
    </p:spTree>
    <p:extLst>
      <p:ext uri="{BB962C8B-B14F-4D97-AF65-F5344CB8AC3E}">
        <p14:creationId xmlns:p14="http://schemas.microsoft.com/office/powerpoint/2010/main" val="4105341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fld id="{7099982C-9C75-4745-B1D2-036C1F5949DA}" type="datetimeFigureOut">
              <a:rPr lang="zh-CN" altLang="en-US" smtClean="0"/>
              <a:pPr>
                <a:defRPr/>
              </a:pPr>
              <a:t>2022/2/27</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a:defRPr/>
            </a:pPr>
            <a:fld id="{2026D9BC-7200-4700-8462-237AF2271734}" type="slidenum">
              <a:rPr lang="zh-CN" altLang="en-US" smtClean="0"/>
              <a:pPr>
                <a:defRPr/>
              </a:pPr>
              <a:t>‹#›</a:t>
            </a:fld>
            <a:endParaRPr lang="zh-CN" altLang="en-US"/>
          </a:p>
        </p:txBody>
      </p:sp>
    </p:spTree>
    <p:extLst>
      <p:ext uri="{BB962C8B-B14F-4D97-AF65-F5344CB8AC3E}">
        <p14:creationId xmlns:p14="http://schemas.microsoft.com/office/powerpoint/2010/main" val="283681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fld id="{B63648D3-F589-4C06-8157-A8DA4FF3BA4B}" type="datetimeFigureOut">
              <a:rPr lang="zh-CN" altLang="en-US" smtClean="0"/>
              <a:pPr>
                <a:defRPr/>
              </a:pPr>
              <a:t>2022/2/27</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a:defRPr/>
            </a:pPr>
            <a:fld id="{71C80403-23C1-4E42-93CF-FAC352942E5E}" type="slidenum">
              <a:rPr lang="zh-CN" altLang="en-US" smtClean="0"/>
              <a:pPr>
                <a:defRPr/>
              </a:pPr>
              <a:t>‹#›</a:t>
            </a:fld>
            <a:endParaRPr lang="zh-CN" altLang="en-US"/>
          </a:p>
        </p:txBody>
      </p:sp>
    </p:spTree>
    <p:extLst>
      <p:ext uri="{BB962C8B-B14F-4D97-AF65-F5344CB8AC3E}">
        <p14:creationId xmlns:p14="http://schemas.microsoft.com/office/powerpoint/2010/main" val="3211738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FE1A0857-53C5-4D37-ABDE-B462940858B2}" type="datetimeFigureOut">
              <a:rPr lang="zh-CN" altLang="en-US" smtClean="0"/>
              <a:pPr>
                <a:defRPr/>
              </a:pPr>
              <a:t>2022/2/27</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CD4F0D12-C068-4911-98E8-B4A1597DB2C2}" type="slidenum">
              <a:rPr lang="zh-CN" altLang="en-US" smtClean="0"/>
              <a:pPr>
                <a:defRPr/>
              </a:pPr>
              <a:t>‹#›</a:t>
            </a:fld>
            <a:endParaRPr lang="zh-CN" altLang="en-US"/>
          </a:p>
        </p:txBody>
      </p:sp>
    </p:spTree>
    <p:extLst>
      <p:ext uri="{BB962C8B-B14F-4D97-AF65-F5344CB8AC3E}">
        <p14:creationId xmlns:p14="http://schemas.microsoft.com/office/powerpoint/2010/main" val="192878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AC0761E-3941-4302-90FC-620A6C6ECAD3}" type="datetimeFigureOut">
              <a:rPr lang="zh-CN" altLang="en-US" smtClean="0"/>
              <a:pPr>
                <a:defRPr/>
              </a:pPr>
              <a:t>2022/2/27</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6EF68C29-1FAA-4E98-9A00-C547C84D21C2}" type="slidenum">
              <a:rPr lang="zh-CN" altLang="en-US" smtClean="0"/>
              <a:pPr>
                <a:defRPr/>
              </a:pPr>
              <a:t>‹#›</a:t>
            </a:fld>
            <a:endParaRPr lang="zh-CN" altLang="en-US"/>
          </a:p>
        </p:txBody>
      </p:sp>
    </p:spTree>
    <p:extLst>
      <p:ext uri="{BB962C8B-B14F-4D97-AF65-F5344CB8AC3E}">
        <p14:creationId xmlns:p14="http://schemas.microsoft.com/office/powerpoint/2010/main" val="2394395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BFFD2BB0-B0B3-49CE-B7D2-156596B7963A}" type="datetimeFigureOut">
              <a:rPr lang="zh-CN" altLang="en-US" smtClean="0"/>
              <a:pPr>
                <a:defRPr/>
              </a:pPr>
              <a:t>2022/2/27</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50E026E0-4722-4EFF-AC68-B09DFF8BAB9C}" type="slidenum">
              <a:rPr lang="zh-CN" altLang="en-US" smtClean="0"/>
              <a:pPr>
                <a:defRPr/>
              </a:pPr>
              <a:t>‹#›</a:t>
            </a:fld>
            <a:endParaRPr lang="zh-CN" altLang="en-US"/>
          </a:p>
        </p:txBody>
      </p:sp>
    </p:spTree>
    <p:extLst>
      <p:ext uri="{BB962C8B-B14F-4D97-AF65-F5344CB8AC3E}">
        <p14:creationId xmlns:p14="http://schemas.microsoft.com/office/powerpoint/2010/main" val="265874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61AE0A5B-3A41-44C8-9B53-437CC6680DBB}" type="datetimeFigureOut">
              <a:rPr lang="zh-CN" altLang="en-US" smtClean="0"/>
              <a:pPr>
                <a:defRPr/>
              </a:pPr>
              <a:t>2022/2/27</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defRPr/>
            </a:pPr>
            <a:fld id="{CE5320AB-164F-4FAB-A5C4-8B88FE80BCB1}" type="slidenum">
              <a:rPr lang="zh-CN" altLang="en-US" smtClean="0"/>
              <a:pPr>
                <a:defRPr/>
              </a:pPr>
              <a:t>‹#›</a:t>
            </a:fld>
            <a:endParaRPr lang="zh-CN" altLang="en-US"/>
          </a:p>
        </p:txBody>
      </p:sp>
    </p:spTree>
    <p:extLst>
      <p:ext uri="{BB962C8B-B14F-4D97-AF65-F5344CB8AC3E}">
        <p14:creationId xmlns:p14="http://schemas.microsoft.com/office/powerpoint/2010/main" val="365948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F63705D1-FDF7-4500-A82D-990547D7E0FA}" type="datetimeFigureOut">
              <a:rPr lang="zh-CN" altLang="en-US" smtClean="0"/>
              <a:pPr>
                <a:defRPr/>
              </a:pPr>
              <a:t>2022/2/27</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a:defRPr/>
            </a:pPr>
            <a:fld id="{DE143066-3018-4CB9-BEFC-5385DC8217A1}" type="slidenum">
              <a:rPr lang="zh-CN" altLang="en-US" smtClean="0"/>
              <a:pPr>
                <a:defRPr/>
              </a:pPr>
              <a:t>‹#›</a:t>
            </a:fld>
            <a:endParaRPr lang="zh-CN" altLang="en-US"/>
          </a:p>
        </p:txBody>
      </p:sp>
    </p:spTree>
    <p:extLst>
      <p:ext uri="{BB962C8B-B14F-4D97-AF65-F5344CB8AC3E}">
        <p14:creationId xmlns:p14="http://schemas.microsoft.com/office/powerpoint/2010/main" val="2777795442"/>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ctrTitle"/>
          </p:nvPr>
        </p:nvSpPr>
        <p:spPr>
          <a:xfrm>
            <a:off x="3467100" y="2514600"/>
            <a:ext cx="6599238" cy="2262188"/>
          </a:xfrm>
        </p:spPr>
        <p:txBody>
          <a:bodyPr/>
          <a:lstStyle/>
          <a:p>
            <a:pPr eaLnBrk="1" hangingPunct="1"/>
            <a:r>
              <a:rPr lang="zh-CN" altLang="en-US" dirty="0"/>
              <a:t>概论</a:t>
            </a:r>
          </a:p>
        </p:txBody>
      </p:sp>
      <p:sp>
        <p:nvSpPr>
          <p:cNvPr id="3" name="副标题 2"/>
          <p:cNvSpPr>
            <a:spLocks noGrp="1"/>
          </p:cNvSpPr>
          <p:nvPr>
            <p:ph type="subTitle" idx="1"/>
          </p:nvPr>
        </p:nvSpPr>
        <p:spPr>
          <a:xfrm>
            <a:off x="3467100" y="4776789"/>
            <a:ext cx="6599238" cy="1127125"/>
          </a:xfrm>
        </p:spPr>
        <p:txBody>
          <a:bodyPr rtlCol="0">
            <a:normAutofit/>
          </a:bodyPr>
          <a:lstStyle/>
          <a:p>
            <a:pPr eaLnBrk="1" fontAlgn="auto" hangingPunct="1">
              <a:spcAft>
                <a:spcPts val="0"/>
              </a:spcAft>
              <a:defRPr/>
            </a:pPr>
            <a:r>
              <a:rPr lang="en-US" altLang="zh-CN" dirty="0"/>
              <a:t>《</a:t>
            </a:r>
            <a:r>
              <a:rPr lang="zh-CN" altLang="en-US" dirty="0"/>
              <a:t>并行算法与并行程序设计</a:t>
            </a:r>
            <a:r>
              <a:rPr lang="en-US" altLang="zh-CN" dirty="0"/>
              <a:t>》</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21AB9E-2475-4EFA-8B8E-751E36E4654E}"/>
              </a:ext>
            </a:extLst>
          </p:cNvPr>
          <p:cNvPicPr>
            <a:picLocks noChangeAspect="1"/>
          </p:cNvPicPr>
          <p:nvPr/>
        </p:nvPicPr>
        <p:blipFill>
          <a:blip r:embed="rId3"/>
          <a:stretch>
            <a:fillRect/>
          </a:stretch>
        </p:blipFill>
        <p:spPr>
          <a:xfrm>
            <a:off x="3188494" y="2762251"/>
            <a:ext cx="1771650" cy="1762125"/>
          </a:xfrm>
          <a:prstGeom prst="rect">
            <a:avLst/>
          </a:prstGeom>
        </p:spPr>
      </p:pic>
      <p:pic>
        <p:nvPicPr>
          <p:cNvPr id="3" name="图片 2">
            <a:extLst>
              <a:ext uri="{FF2B5EF4-FFF2-40B4-BE49-F238E27FC236}">
                <a16:creationId xmlns:a16="http://schemas.microsoft.com/office/drawing/2014/main" id="{EFBADA04-C746-4CCE-A785-49C6BB488AD4}"/>
              </a:ext>
            </a:extLst>
          </p:cNvPr>
          <p:cNvPicPr>
            <a:picLocks noChangeAspect="1"/>
          </p:cNvPicPr>
          <p:nvPr/>
        </p:nvPicPr>
        <p:blipFill>
          <a:blip r:embed="rId4"/>
          <a:stretch>
            <a:fillRect/>
          </a:stretch>
        </p:blipFill>
        <p:spPr>
          <a:xfrm>
            <a:off x="5536217" y="2762250"/>
            <a:ext cx="3307745" cy="1762126"/>
          </a:xfrm>
          <a:prstGeom prst="rect">
            <a:avLst/>
          </a:prstGeom>
        </p:spPr>
      </p:pic>
      <p:sp>
        <p:nvSpPr>
          <p:cNvPr id="4" name="对话气泡: 椭圆形 3">
            <a:extLst>
              <a:ext uri="{FF2B5EF4-FFF2-40B4-BE49-F238E27FC236}">
                <a16:creationId xmlns:a16="http://schemas.microsoft.com/office/drawing/2014/main" id="{0D2CF88B-FE93-4176-948D-28F9CA801969}"/>
              </a:ext>
            </a:extLst>
          </p:cNvPr>
          <p:cNvSpPr/>
          <p:nvPr/>
        </p:nvSpPr>
        <p:spPr>
          <a:xfrm>
            <a:off x="4960144" y="1493043"/>
            <a:ext cx="2012157" cy="757238"/>
          </a:xfrm>
          <a:prstGeom prst="wedgeEllipseCallout">
            <a:avLst>
              <a:gd name="adj1" fmla="val -71602"/>
              <a:gd name="adj2" fmla="val 1172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软件的终结</a:t>
            </a:r>
          </a:p>
        </p:txBody>
      </p:sp>
      <p:sp>
        <p:nvSpPr>
          <p:cNvPr id="5" name="文本框 4">
            <a:extLst>
              <a:ext uri="{FF2B5EF4-FFF2-40B4-BE49-F238E27FC236}">
                <a16:creationId xmlns:a16="http://schemas.microsoft.com/office/drawing/2014/main" id="{59F910D6-4BDB-4703-B047-35FE58662FBD}"/>
              </a:ext>
            </a:extLst>
          </p:cNvPr>
          <p:cNvSpPr txBox="1"/>
          <p:nvPr/>
        </p:nvSpPr>
        <p:spPr>
          <a:xfrm>
            <a:off x="5536217" y="4639242"/>
            <a:ext cx="3307745" cy="134235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lvl="0" defTabSz="914400" eaLnBrk="0" fontAlgn="base" hangingPunct="0">
              <a:lnSpc>
                <a:spcPct val="150000"/>
              </a:lnSpc>
              <a:spcBef>
                <a:spcPct val="30000"/>
              </a:spcBef>
              <a:spcAft>
                <a:spcPct val="0"/>
              </a:spcAft>
              <a:defRPr/>
            </a:pPr>
            <a:r>
              <a:rPr lang="en-US" altLang="zh-CN" sz="1400" dirty="0"/>
              <a:t>1999</a:t>
            </a:r>
            <a:r>
              <a:rPr lang="zh-CN" altLang="en-US" sz="1400" dirty="0"/>
              <a:t>年 甲骨文公司的高级副总裁贝尼奥夫离开甲骨文公司，成立了</a:t>
            </a:r>
            <a:r>
              <a:rPr lang="en-US" altLang="zh-CN" sz="1400" dirty="0"/>
              <a:t>Salesforce</a:t>
            </a:r>
            <a:r>
              <a:rPr lang="zh-CN" altLang="en-US" sz="1400" dirty="0"/>
              <a:t>公司，开始将一种客户关系管理软件</a:t>
            </a:r>
            <a:r>
              <a:rPr lang="en-US" altLang="zh-CN" sz="1400" dirty="0"/>
              <a:t>(CRM)</a:t>
            </a:r>
            <a:r>
              <a:rPr lang="zh-CN" altLang="en-US" sz="1400" dirty="0"/>
              <a:t>作为一项服务提供给用户。</a:t>
            </a:r>
          </a:p>
        </p:txBody>
      </p:sp>
      <p:sp>
        <p:nvSpPr>
          <p:cNvPr id="6" name="矩形 5">
            <a:extLst>
              <a:ext uri="{FF2B5EF4-FFF2-40B4-BE49-F238E27FC236}">
                <a16:creationId xmlns:a16="http://schemas.microsoft.com/office/drawing/2014/main" id="{6F2C3279-B26F-4AEC-A547-DEF39AC935EF}"/>
              </a:ext>
            </a:extLst>
          </p:cNvPr>
          <p:cNvSpPr/>
          <p:nvPr/>
        </p:nvSpPr>
        <p:spPr>
          <a:xfrm>
            <a:off x="3273458" y="4531520"/>
            <a:ext cx="1601721" cy="369332"/>
          </a:xfrm>
          <a:prstGeom prst="rect">
            <a:avLst/>
          </a:prstGeom>
        </p:spPr>
        <p:txBody>
          <a:bodyPr wrap="none">
            <a:spAutoFit/>
          </a:bodyPr>
          <a:lstStyle/>
          <a:p>
            <a:r>
              <a:rPr lang="en-US" altLang="zh-CN" dirty="0"/>
              <a:t>Marc Benioff</a:t>
            </a:r>
            <a:endParaRPr lang="zh-CN" altLang="en-US" dirty="0"/>
          </a:p>
        </p:txBody>
      </p:sp>
    </p:spTree>
    <p:extLst>
      <p:ext uri="{BB962C8B-B14F-4D97-AF65-F5344CB8AC3E}">
        <p14:creationId xmlns:p14="http://schemas.microsoft.com/office/powerpoint/2010/main" val="308601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1E119B-22D7-48AA-AE71-EE1C6ACD81B1}"/>
              </a:ext>
            </a:extLst>
          </p:cNvPr>
          <p:cNvPicPr>
            <a:picLocks noChangeAspect="1"/>
          </p:cNvPicPr>
          <p:nvPr/>
        </p:nvPicPr>
        <p:blipFill>
          <a:blip r:embed="rId2"/>
          <a:stretch>
            <a:fillRect/>
          </a:stretch>
        </p:blipFill>
        <p:spPr>
          <a:xfrm>
            <a:off x="3553559" y="1446262"/>
            <a:ext cx="5188119" cy="3178969"/>
          </a:xfrm>
          <a:prstGeom prst="rect">
            <a:avLst/>
          </a:prstGeom>
        </p:spPr>
      </p:pic>
      <p:sp>
        <p:nvSpPr>
          <p:cNvPr id="5" name="矩形 4">
            <a:extLst>
              <a:ext uri="{FF2B5EF4-FFF2-40B4-BE49-F238E27FC236}">
                <a16:creationId xmlns:a16="http://schemas.microsoft.com/office/drawing/2014/main" id="{75E94D65-C44E-489C-8D9F-8E71D824B4AD}"/>
              </a:ext>
            </a:extLst>
          </p:cNvPr>
          <p:cNvSpPr/>
          <p:nvPr/>
        </p:nvSpPr>
        <p:spPr>
          <a:xfrm>
            <a:off x="3553559" y="4999156"/>
            <a:ext cx="5188120" cy="88453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200000"/>
              </a:lnSpc>
            </a:pPr>
            <a:r>
              <a:rPr lang="en-US" altLang="zh-CN" sz="1400" dirty="0"/>
              <a:t>1999</a:t>
            </a:r>
            <a:r>
              <a:rPr lang="zh-CN" altLang="en-US" sz="1400" dirty="0"/>
              <a:t>年 </a:t>
            </a:r>
            <a:r>
              <a:rPr lang="en-US" altLang="zh-CN" sz="1400" dirty="0" err="1"/>
              <a:t>nVidia</a:t>
            </a:r>
            <a:r>
              <a:rPr lang="zh-CN" altLang="en-US" sz="1400" dirty="0"/>
              <a:t>公司发布</a:t>
            </a:r>
            <a:r>
              <a:rPr lang="en-US" altLang="zh-CN" sz="1400" dirty="0"/>
              <a:t>GeForce256</a:t>
            </a:r>
            <a:r>
              <a:rPr lang="zh-CN" altLang="en-US" sz="1400" dirty="0"/>
              <a:t>图形处理芯片，首先提出</a:t>
            </a:r>
            <a:r>
              <a:rPr lang="en-US" altLang="zh-CN" sz="1400" dirty="0">
                <a:solidFill>
                  <a:srgbClr val="FF0000"/>
                </a:solidFill>
              </a:rPr>
              <a:t>GPU</a:t>
            </a:r>
            <a:r>
              <a:rPr lang="zh-CN" altLang="en-US" sz="1400" dirty="0"/>
              <a:t>（</a:t>
            </a:r>
            <a:r>
              <a:rPr lang="en-US" altLang="zh-CN" sz="1400" dirty="0"/>
              <a:t>Graphics Processing Unit</a:t>
            </a:r>
            <a:r>
              <a:rPr lang="zh-CN" altLang="en-US" sz="1400" dirty="0"/>
              <a:t>，图形处理单元）的概念。</a:t>
            </a:r>
          </a:p>
        </p:txBody>
      </p:sp>
    </p:spTree>
    <p:extLst>
      <p:ext uri="{BB962C8B-B14F-4D97-AF65-F5344CB8AC3E}">
        <p14:creationId xmlns:p14="http://schemas.microsoft.com/office/powerpoint/2010/main" val="385875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AF9C77-623D-4098-8B8E-6BD3C946413F}"/>
              </a:ext>
            </a:extLst>
          </p:cNvPr>
          <p:cNvPicPr>
            <a:picLocks noChangeAspect="1"/>
          </p:cNvPicPr>
          <p:nvPr/>
        </p:nvPicPr>
        <p:blipFill>
          <a:blip r:embed="rId2"/>
          <a:stretch>
            <a:fillRect/>
          </a:stretch>
        </p:blipFill>
        <p:spPr>
          <a:xfrm>
            <a:off x="3540542" y="948658"/>
            <a:ext cx="5110917" cy="3837193"/>
          </a:xfrm>
          <a:prstGeom prst="rect">
            <a:avLst/>
          </a:prstGeom>
        </p:spPr>
      </p:pic>
      <p:sp>
        <p:nvSpPr>
          <p:cNvPr id="4" name="文本框 3">
            <a:extLst>
              <a:ext uri="{FF2B5EF4-FFF2-40B4-BE49-F238E27FC236}">
                <a16:creationId xmlns:a16="http://schemas.microsoft.com/office/drawing/2014/main" id="{9DC5CA96-705D-4EE4-999D-13357264D653}"/>
              </a:ext>
            </a:extLst>
          </p:cNvPr>
          <p:cNvSpPr txBox="1"/>
          <p:nvPr/>
        </p:nvSpPr>
        <p:spPr>
          <a:xfrm>
            <a:off x="3211236" y="5088193"/>
            <a:ext cx="5769528" cy="338554"/>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sz="1600" dirty="0"/>
              <a:t>2005</a:t>
            </a:r>
            <a:r>
              <a:rPr lang="zh-CN" altLang="en-US" sz="1600" dirty="0"/>
              <a:t>年的信息社会世界峰会上正式提出了“</a:t>
            </a:r>
            <a:r>
              <a:rPr lang="zh-CN" altLang="en-US" sz="1600" dirty="0">
                <a:solidFill>
                  <a:srgbClr val="FF0000"/>
                </a:solidFill>
              </a:rPr>
              <a:t>物联网</a:t>
            </a:r>
            <a:r>
              <a:rPr lang="zh-CN" altLang="en-US" sz="1600" dirty="0"/>
              <a:t>”的概念。</a:t>
            </a:r>
          </a:p>
        </p:txBody>
      </p:sp>
    </p:spTree>
    <p:extLst>
      <p:ext uri="{BB962C8B-B14F-4D97-AF65-F5344CB8AC3E}">
        <p14:creationId xmlns:p14="http://schemas.microsoft.com/office/powerpoint/2010/main" val="296596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61CB26-C1DB-4340-8143-2CA6FB77DCBD}"/>
              </a:ext>
            </a:extLst>
          </p:cNvPr>
          <p:cNvSpPr/>
          <p:nvPr/>
        </p:nvSpPr>
        <p:spPr>
          <a:xfrm>
            <a:off x="3719051" y="5089493"/>
            <a:ext cx="4753897" cy="6960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altLang="zh-CN" sz="1400" dirty="0"/>
              <a:t>2006</a:t>
            </a:r>
            <a:r>
              <a:rPr lang="zh-CN" altLang="en-US" sz="1400" dirty="0"/>
              <a:t>年 </a:t>
            </a:r>
            <a:r>
              <a:rPr lang="en-US" altLang="zh-CN" sz="1400" dirty="0"/>
              <a:t>Google</a:t>
            </a:r>
            <a:r>
              <a:rPr lang="zh-CN" altLang="en-US" sz="1400" dirty="0"/>
              <a:t>的比希利亚得到首席执行官施米特的支持开始启动“</a:t>
            </a:r>
            <a:r>
              <a:rPr lang="en-US" altLang="zh-CN" sz="1400" dirty="0"/>
              <a:t>Google 101”</a:t>
            </a:r>
            <a:r>
              <a:rPr lang="zh-CN" altLang="en-US" sz="1400" dirty="0"/>
              <a:t>计划，正式提出了“云”的概念。</a:t>
            </a:r>
          </a:p>
        </p:txBody>
      </p:sp>
      <p:pic>
        <p:nvPicPr>
          <p:cNvPr id="3" name="图片 2">
            <a:extLst>
              <a:ext uri="{FF2B5EF4-FFF2-40B4-BE49-F238E27FC236}">
                <a16:creationId xmlns:a16="http://schemas.microsoft.com/office/drawing/2014/main" id="{E8A46BA0-054B-4051-A884-67FBB696AFE0}"/>
              </a:ext>
            </a:extLst>
          </p:cNvPr>
          <p:cNvPicPr>
            <a:picLocks noChangeAspect="1"/>
          </p:cNvPicPr>
          <p:nvPr/>
        </p:nvPicPr>
        <p:blipFill rotWithShape="1">
          <a:blip r:embed="rId3"/>
          <a:srcRect b="9897"/>
          <a:stretch/>
        </p:blipFill>
        <p:spPr>
          <a:xfrm>
            <a:off x="4133850" y="686415"/>
            <a:ext cx="3924300" cy="4291166"/>
          </a:xfrm>
          <a:prstGeom prst="rect">
            <a:avLst/>
          </a:prstGeom>
        </p:spPr>
      </p:pic>
    </p:spTree>
    <p:extLst>
      <p:ext uri="{BB962C8B-B14F-4D97-AF65-F5344CB8AC3E}">
        <p14:creationId xmlns:p14="http://schemas.microsoft.com/office/powerpoint/2010/main" val="398520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E3CB2E1-FD88-4B1F-A5E8-C0CF6EC5D1DE}"/>
              </a:ext>
            </a:extLst>
          </p:cNvPr>
          <p:cNvGrpSpPr/>
          <p:nvPr/>
        </p:nvGrpSpPr>
        <p:grpSpPr>
          <a:xfrm>
            <a:off x="3643846" y="1607574"/>
            <a:ext cx="5023287" cy="2382693"/>
            <a:chOff x="3828202" y="2101645"/>
            <a:chExt cx="5023287" cy="2382693"/>
          </a:xfrm>
        </p:grpSpPr>
        <p:pic>
          <p:nvPicPr>
            <p:cNvPr id="3" name="图片 2">
              <a:extLst>
                <a:ext uri="{FF2B5EF4-FFF2-40B4-BE49-F238E27FC236}">
                  <a16:creationId xmlns:a16="http://schemas.microsoft.com/office/drawing/2014/main" id="{117B1D72-803C-4BA0-B7FC-6C1EC9FF5D6C}"/>
                </a:ext>
              </a:extLst>
            </p:cNvPr>
            <p:cNvPicPr>
              <a:picLocks noChangeAspect="1"/>
            </p:cNvPicPr>
            <p:nvPr/>
          </p:nvPicPr>
          <p:blipFill>
            <a:blip r:embed="rId3"/>
            <a:stretch>
              <a:fillRect/>
            </a:stretch>
          </p:blipFill>
          <p:spPr>
            <a:xfrm>
              <a:off x="3828202" y="2101645"/>
              <a:ext cx="5023287" cy="2382693"/>
            </a:xfrm>
            <a:prstGeom prst="rect">
              <a:avLst/>
            </a:prstGeom>
          </p:spPr>
        </p:pic>
        <p:pic>
          <p:nvPicPr>
            <p:cNvPr id="2" name="图片 1">
              <a:extLst>
                <a:ext uri="{FF2B5EF4-FFF2-40B4-BE49-F238E27FC236}">
                  <a16:creationId xmlns:a16="http://schemas.microsoft.com/office/drawing/2014/main" id="{BF22FB8F-45CF-46C3-8F22-D7C9720BC0B2}"/>
                </a:ext>
              </a:extLst>
            </p:cNvPr>
            <p:cNvPicPr>
              <a:picLocks noChangeAspect="1"/>
            </p:cNvPicPr>
            <p:nvPr/>
          </p:nvPicPr>
          <p:blipFill>
            <a:blip r:embed="rId4"/>
            <a:stretch>
              <a:fillRect/>
            </a:stretch>
          </p:blipFill>
          <p:spPr>
            <a:xfrm>
              <a:off x="3900487" y="2171700"/>
              <a:ext cx="1461529" cy="836971"/>
            </a:xfrm>
            <a:prstGeom prst="rect">
              <a:avLst/>
            </a:prstGeom>
          </p:spPr>
        </p:pic>
      </p:grpSp>
      <p:sp>
        <p:nvSpPr>
          <p:cNvPr id="5" name="矩形 4">
            <a:extLst>
              <a:ext uri="{FF2B5EF4-FFF2-40B4-BE49-F238E27FC236}">
                <a16:creationId xmlns:a16="http://schemas.microsoft.com/office/drawing/2014/main" id="{032DE15A-9C15-4911-9926-B40165D9ED06}"/>
              </a:ext>
            </a:extLst>
          </p:cNvPr>
          <p:cNvSpPr/>
          <p:nvPr/>
        </p:nvSpPr>
        <p:spPr>
          <a:xfrm>
            <a:off x="3107490" y="4254744"/>
            <a:ext cx="6096000" cy="131542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nSpc>
                <a:spcPct val="200000"/>
              </a:lnSpc>
            </a:pPr>
            <a:r>
              <a:rPr lang="en-US" altLang="zh-CN" sz="1400" dirty="0"/>
              <a:t>2007</a:t>
            </a:r>
            <a:r>
              <a:rPr lang="zh-CN" altLang="en-US" sz="1400" dirty="0"/>
              <a:t>年 </a:t>
            </a:r>
            <a:r>
              <a:rPr lang="en-US" altLang="zh-CN" sz="1400" dirty="0" err="1"/>
              <a:t>nVidia</a:t>
            </a:r>
            <a:r>
              <a:rPr lang="zh-CN" altLang="en-US" sz="1400" dirty="0"/>
              <a:t>公司发布了全新的开发环境</a:t>
            </a:r>
            <a:r>
              <a:rPr lang="en-US" altLang="zh-CN" sz="1400" dirty="0">
                <a:solidFill>
                  <a:srgbClr val="FF0000"/>
                </a:solidFill>
              </a:rPr>
              <a:t>CUDA</a:t>
            </a:r>
            <a:r>
              <a:rPr lang="zh-CN" altLang="en-US" sz="1400" dirty="0"/>
              <a:t>（</a:t>
            </a:r>
            <a:r>
              <a:rPr lang="en-US" altLang="zh-CN" sz="1400" dirty="0"/>
              <a:t>Computer United Device Architecture</a:t>
            </a:r>
            <a:r>
              <a:rPr lang="zh-CN" altLang="en-US" sz="1400" dirty="0"/>
              <a:t>，计算统一设备架构），这就使得</a:t>
            </a:r>
            <a:r>
              <a:rPr lang="en-US" altLang="zh-CN" sz="1400" dirty="0"/>
              <a:t>GPU</a:t>
            </a:r>
            <a:r>
              <a:rPr lang="zh-CN" altLang="en-US" sz="1400" dirty="0"/>
              <a:t>打破图形语言的局限成为真正的并行数据处理的超级计算机。</a:t>
            </a:r>
          </a:p>
        </p:txBody>
      </p:sp>
    </p:spTree>
    <p:extLst>
      <p:ext uri="{BB962C8B-B14F-4D97-AF65-F5344CB8AC3E}">
        <p14:creationId xmlns:p14="http://schemas.microsoft.com/office/powerpoint/2010/main" val="918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99F5CD-0404-4C0E-B3A8-C1286849B73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8" b="95344" l="6667" r="94286">
                        <a14:foregroundMark x1="12857" y1="33038" x2="6825" y2="70067"/>
                        <a14:foregroundMark x1="6825" y1="70067" x2="9365" y2="74723"/>
                        <a14:foregroundMark x1="86190" y1="30377" x2="91587" y2="70510"/>
                        <a14:foregroundMark x1="91587" y1="70510" x2="83810" y2="87140"/>
                        <a14:foregroundMark x1="83810" y1="87140" x2="71111" y2="95344"/>
                        <a14:foregroundMark x1="71111" y1="95344" x2="60952" y2="89579"/>
                        <a14:foregroundMark x1="94286" y1="61641" x2="92381" y2="76497"/>
                        <a14:foregroundMark x1="56190" y1="38803" x2="41429" y2="35920"/>
                        <a14:foregroundMark x1="41429" y1="35920" x2="45556" y2="54989"/>
                        <a14:foregroundMark x1="45556" y1="54989" x2="51111" y2="43237"/>
                        <a14:foregroundMark x1="58413" y1="27273" x2="27778" y2="33259"/>
                        <a14:foregroundMark x1="27778" y1="33259" x2="41270" y2="47228"/>
                        <a14:foregroundMark x1="41270" y1="47228" x2="59048" y2="48115"/>
                        <a14:foregroundMark x1="59048" y1="48115" x2="54286" y2="69401"/>
                        <a14:foregroundMark x1="54286" y1="69401" x2="68254" y2="71619"/>
                        <a14:foregroundMark x1="68254" y1="71619" x2="80794" y2="62084"/>
                        <a14:foregroundMark x1="80794" y1="62084" x2="77619" y2="40798"/>
                        <a14:foregroundMark x1="77619" y1="40798" x2="66190" y2="27938"/>
                        <a14:foregroundMark x1="66190" y1="27938" x2="42063" y2="31042"/>
                        <a14:foregroundMark x1="46984" y1="29268" x2="61905" y2="40576"/>
                        <a14:foregroundMark x1="61905" y1="40576" x2="55556" y2="60310"/>
                        <a14:foregroundMark x1="55556" y1="60310" x2="42698" y2="66519"/>
                        <a14:foregroundMark x1="42698" y1="66519" x2="37619" y2="48559"/>
                        <a14:foregroundMark x1="37619" y1="48559" x2="54921" y2="55211"/>
                        <a14:foregroundMark x1="54921" y1="55211" x2="45556" y2="64302"/>
                        <a14:foregroundMark x1="61746" y1="49002" x2="55238" y2="65632"/>
                        <a14:foregroundMark x1="55238" y1="65632" x2="57143" y2="46563"/>
                        <a14:foregroundMark x1="57143" y1="46563" x2="56190" y2="67627"/>
                        <a14:foregroundMark x1="56190" y1="67627" x2="50317" y2="66741"/>
                        <a14:foregroundMark x1="31746" y1="39911" x2="50952" y2="68736"/>
                        <a14:foregroundMark x1="50952" y1="68736" x2="53651" y2="80266"/>
                        <a14:foregroundMark x1="31905" y1="47228" x2="39048" y2="64967"/>
                        <a14:foregroundMark x1="39048" y1="64967" x2="40635" y2="62971"/>
                        <a14:foregroundMark x1="84762" y1="53437" x2="86032" y2="54545"/>
                        <a14:foregroundMark x1="56190" y1="74945" x2="58413" y2="73614"/>
                        <a14:foregroundMark x1="18730" y1="46120" x2="24127" y2="51663"/>
                      </a14:backgroundRemoval>
                    </a14:imgEffect>
                  </a14:imgLayer>
                </a14:imgProps>
              </a:ext>
            </a:extLst>
          </a:blip>
          <a:stretch>
            <a:fillRect/>
          </a:stretch>
        </p:blipFill>
        <p:spPr>
          <a:xfrm>
            <a:off x="4329112" y="1524461"/>
            <a:ext cx="3533775" cy="2529734"/>
          </a:xfrm>
          <a:prstGeom prst="rect">
            <a:avLst/>
          </a:prstGeom>
        </p:spPr>
      </p:pic>
      <p:sp>
        <p:nvSpPr>
          <p:cNvPr id="3" name="矩形 2">
            <a:extLst>
              <a:ext uri="{FF2B5EF4-FFF2-40B4-BE49-F238E27FC236}">
                <a16:creationId xmlns:a16="http://schemas.microsoft.com/office/drawing/2014/main" id="{6EF6B8C4-74AA-4A9B-922C-2406B9346269}"/>
              </a:ext>
            </a:extLst>
          </p:cNvPr>
          <p:cNvSpPr/>
          <p:nvPr/>
        </p:nvSpPr>
        <p:spPr>
          <a:xfrm>
            <a:off x="3513400" y="4711798"/>
            <a:ext cx="5165197"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dirty="0"/>
              <a:t>2011</a:t>
            </a:r>
            <a:r>
              <a:rPr lang="zh-CN" altLang="en-US" dirty="0"/>
              <a:t>年，谷歌大脑（</a:t>
            </a:r>
            <a:r>
              <a:rPr lang="en-US" altLang="zh-CN" dirty="0"/>
              <a:t>Google Brain</a:t>
            </a:r>
            <a:r>
              <a:rPr lang="zh-CN" altLang="en-US" dirty="0"/>
              <a:t>）项目启动。</a:t>
            </a:r>
          </a:p>
        </p:txBody>
      </p:sp>
    </p:spTree>
    <p:extLst>
      <p:ext uri="{BB962C8B-B14F-4D97-AF65-F5344CB8AC3E}">
        <p14:creationId xmlns:p14="http://schemas.microsoft.com/office/powerpoint/2010/main" val="2555616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D17375E7-046E-4F3D-A48C-6FA35CC3F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708" y="970013"/>
            <a:ext cx="5574583" cy="369761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6704ED2-BC45-45A0-A93D-5CD2C95C127B}"/>
              </a:ext>
            </a:extLst>
          </p:cNvPr>
          <p:cNvSpPr/>
          <p:nvPr/>
        </p:nvSpPr>
        <p:spPr>
          <a:xfrm>
            <a:off x="3111848" y="4881405"/>
            <a:ext cx="5968301"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719138" indent="-719138"/>
            <a:r>
              <a:rPr lang="en-US" altLang="zh-CN" dirty="0"/>
              <a:t>2016</a:t>
            </a:r>
            <a:r>
              <a:rPr lang="zh-CN" altLang="en-US" dirty="0"/>
              <a:t>年</a:t>
            </a:r>
            <a:r>
              <a:rPr lang="en-US" altLang="zh-CN" dirty="0"/>
              <a:t> AlphaGo</a:t>
            </a:r>
            <a:r>
              <a:rPr lang="zh-CN" altLang="en-US" dirty="0"/>
              <a:t>以</a:t>
            </a:r>
            <a:r>
              <a:rPr lang="en-US" altLang="zh-CN" dirty="0"/>
              <a:t>4</a:t>
            </a:r>
            <a:r>
              <a:rPr lang="zh-CN" altLang="en-US" dirty="0"/>
              <a:t>比</a:t>
            </a:r>
            <a:r>
              <a:rPr lang="en-US" altLang="zh-CN" dirty="0"/>
              <a:t>1</a:t>
            </a:r>
            <a:r>
              <a:rPr lang="zh-CN" altLang="en-US" dirty="0"/>
              <a:t>的总比分击败人类棋手李世石。</a:t>
            </a:r>
          </a:p>
        </p:txBody>
      </p:sp>
    </p:spTree>
    <p:extLst>
      <p:ext uri="{BB962C8B-B14F-4D97-AF65-F5344CB8AC3E}">
        <p14:creationId xmlns:p14="http://schemas.microsoft.com/office/powerpoint/2010/main" val="117873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3468688" y="623888"/>
            <a:ext cx="6589712" cy="1281112"/>
          </a:xfrm>
        </p:spPr>
        <p:txBody>
          <a:bodyPr/>
          <a:lstStyle/>
          <a:p>
            <a:pPr eaLnBrk="1" hangingPunct="1"/>
            <a:r>
              <a:rPr lang="zh-CN" altLang="en-US"/>
              <a:t>三、并行计算的需求和现状</a:t>
            </a:r>
          </a:p>
        </p:txBody>
      </p:sp>
      <p:sp>
        <p:nvSpPr>
          <p:cNvPr id="25603" name="内容占位符 2"/>
          <p:cNvSpPr>
            <a:spLocks noGrp="1"/>
          </p:cNvSpPr>
          <p:nvPr>
            <p:ph idx="1"/>
          </p:nvPr>
        </p:nvSpPr>
        <p:spPr>
          <a:xfrm>
            <a:off x="3467100" y="2133600"/>
            <a:ext cx="6591300" cy="3778250"/>
          </a:xfrm>
        </p:spPr>
        <p:txBody>
          <a:bodyPr/>
          <a:lstStyle/>
          <a:p>
            <a:pPr eaLnBrk="1" hangingPunct="1">
              <a:lnSpc>
                <a:spcPct val="200000"/>
              </a:lnSpc>
            </a:pPr>
            <a:r>
              <a:rPr lang="zh-CN" altLang="en-US" dirty="0"/>
              <a:t>计算机系统性能的提高仅仅依靠硬件性能的提高是不够的。</a:t>
            </a:r>
          </a:p>
          <a:p>
            <a:pPr eaLnBrk="1" hangingPunct="1">
              <a:lnSpc>
                <a:spcPct val="200000"/>
              </a:lnSpc>
            </a:pPr>
            <a:r>
              <a:rPr lang="zh-CN" altLang="en-US" dirty="0"/>
              <a:t>很多重大技术问题和应用都需要高性能的并行计算才能解决。</a:t>
            </a:r>
            <a:endParaRPr lang="en-US" altLang="zh-CN" dirty="0"/>
          </a:p>
          <a:p>
            <a:pPr eaLnBrk="1" hangingPunct="1">
              <a:lnSpc>
                <a:spcPct val="200000"/>
              </a:lnSpc>
            </a:pPr>
            <a:r>
              <a:rPr lang="zh-CN" altLang="en-US" dirty="0"/>
              <a:t>并行计算的复杂程度远高于串行计算的复杂程度。</a:t>
            </a:r>
            <a:endParaRPr lang="en-US" altLang="zh-CN" dirty="0"/>
          </a:p>
          <a:p>
            <a:pPr eaLnBrk="1" hangingPunct="1">
              <a:lnSpc>
                <a:spcPct val="200000"/>
              </a:lnSpc>
            </a:pPr>
            <a:r>
              <a:rPr lang="zh-CN" altLang="en-US" dirty="0"/>
              <a:t>并行计算相比串行计算的研究还远不够成熟和完善。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3468688" y="623888"/>
            <a:ext cx="6589712" cy="1281112"/>
          </a:xfrm>
        </p:spPr>
        <p:txBody>
          <a:bodyPr/>
          <a:lstStyle/>
          <a:p>
            <a:pPr eaLnBrk="1" hangingPunct="1"/>
            <a:r>
              <a:rPr lang="zh-CN" altLang="en-US"/>
              <a:t>四、并行计算应用实例</a:t>
            </a:r>
          </a:p>
        </p:txBody>
      </p:sp>
      <p:pic>
        <p:nvPicPr>
          <p:cNvPr id="26627" name="Picture 2" descr="http://www.equn.com/forum/attachments/month_0712/20071214_cca3538743237f0c795fKiS8MccCqIV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6" y="1905001"/>
            <a:ext cx="4570413"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文本框 2"/>
          <p:cNvSpPr txBox="1">
            <a:spLocks noChangeArrowheads="1"/>
          </p:cNvSpPr>
          <p:nvPr/>
        </p:nvSpPr>
        <p:spPr bwMode="auto">
          <a:xfrm>
            <a:off x="3267075" y="5773739"/>
            <a:ext cx="69929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SETI@home</a:t>
            </a:r>
            <a:r>
              <a:rPr lang="zh-CN" altLang="en-US">
                <a:solidFill>
                  <a:schemeClr val="tx1"/>
                </a:solidFill>
              </a:rPr>
              <a:t>计划，</a:t>
            </a:r>
            <a:r>
              <a:rPr lang="en-US" altLang="zh-CN">
                <a:solidFill>
                  <a:schemeClr val="tx1"/>
                </a:solidFill>
              </a:rPr>
              <a:t>1999</a:t>
            </a:r>
            <a:r>
              <a:rPr lang="zh-CN" altLang="en-US">
                <a:solidFill>
                  <a:schemeClr val="tx1"/>
                </a:solidFill>
              </a:rPr>
              <a:t>年</a:t>
            </a:r>
            <a:r>
              <a:rPr lang="en-US" altLang="zh-CN">
                <a:solidFill>
                  <a:schemeClr val="tx1"/>
                </a:solidFill>
              </a:rPr>
              <a:t>5</a:t>
            </a:r>
            <a:r>
              <a:rPr lang="zh-CN" altLang="en-US">
                <a:solidFill>
                  <a:schemeClr val="tx1"/>
                </a:solidFill>
              </a:rPr>
              <a:t>月</a:t>
            </a:r>
            <a:r>
              <a:rPr lang="en-US" altLang="zh-CN">
                <a:solidFill>
                  <a:schemeClr val="tx1"/>
                </a:solidFill>
              </a:rPr>
              <a:t>~2004</a:t>
            </a:r>
            <a:r>
              <a:rPr lang="zh-CN" altLang="en-US">
                <a:solidFill>
                  <a:schemeClr val="tx1"/>
                </a:solidFill>
              </a:rPr>
              <a:t>年</a:t>
            </a:r>
            <a:r>
              <a:rPr lang="en-US" altLang="zh-CN">
                <a:solidFill>
                  <a:schemeClr val="tx1"/>
                </a:solidFill>
              </a:rPr>
              <a:t>6</a:t>
            </a:r>
            <a:r>
              <a:rPr lang="zh-CN" altLang="en-US">
                <a:solidFill>
                  <a:schemeClr val="tx1"/>
                </a:solidFill>
              </a:rPr>
              <a:t>月，共计</a:t>
            </a:r>
            <a:r>
              <a:rPr lang="en-US" altLang="zh-CN">
                <a:solidFill>
                  <a:schemeClr val="tx1"/>
                </a:solidFill>
              </a:rPr>
              <a:t>500</a:t>
            </a:r>
            <a:r>
              <a:rPr lang="zh-CN" altLang="en-US">
                <a:solidFill>
                  <a:schemeClr val="tx1"/>
                </a:solidFill>
              </a:rPr>
              <a:t>万人参加计算，</a:t>
            </a:r>
            <a:r>
              <a:rPr lang="en-US" altLang="zh-CN">
                <a:solidFill>
                  <a:schemeClr val="tx1"/>
                </a:solidFill>
              </a:rPr>
              <a:t>197</a:t>
            </a:r>
            <a:r>
              <a:rPr lang="zh-CN" altLang="en-US">
                <a:solidFill>
                  <a:schemeClr val="tx1"/>
                </a:solidFill>
              </a:rPr>
              <a:t>万年计算机工作时间，</a:t>
            </a:r>
            <a:r>
              <a:rPr lang="en-US" altLang="zh-CN">
                <a:solidFill>
                  <a:schemeClr val="tx1"/>
                </a:solidFill>
              </a:rPr>
              <a:t>5.2*10</a:t>
            </a:r>
            <a:r>
              <a:rPr lang="en-US" altLang="zh-CN" baseline="30000">
                <a:solidFill>
                  <a:schemeClr val="tx1"/>
                </a:solidFill>
              </a:rPr>
              <a:t>21</a:t>
            </a:r>
            <a:r>
              <a:rPr lang="zh-CN" altLang="en-US">
                <a:solidFill>
                  <a:schemeClr val="tx1"/>
                </a:solidFill>
              </a:rPr>
              <a:t>次浮点运算，处理超过</a:t>
            </a:r>
            <a:r>
              <a:rPr lang="en-US" altLang="zh-CN">
                <a:solidFill>
                  <a:schemeClr val="tx1"/>
                </a:solidFill>
              </a:rPr>
              <a:t>13</a:t>
            </a:r>
            <a:r>
              <a:rPr lang="zh-CN" altLang="en-US">
                <a:solidFill>
                  <a:schemeClr val="tx1"/>
                </a:solidFill>
              </a:rPr>
              <a:t>亿个数据单元。</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3468688" y="623888"/>
            <a:ext cx="6589712" cy="1281112"/>
          </a:xfrm>
        </p:spPr>
        <p:txBody>
          <a:bodyPr/>
          <a:lstStyle/>
          <a:p>
            <a:pPr eaLnBrk="1" hangingPunct="1"/>
            <a:r>
              <a:rPr lang="zh-CN" altLang="en-US" dirty="0"/>
              <a:t>四、并行计算应用实例</a:t>
            </a:r>
          </a:p>
        </p:txBody>
      </p:sp>
      <p:pic>
        <p:nvPicPr>
          <p:cNvPr id="28675" name="Picture 2" descr="http://www.gxu.edu.cn/college/hxhgxy/sec/COURSE/images/Imag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064" y="1995489"/>
            <a:ext cx="41624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759200" y="5802313"/>
            <a:ext cx="6008688" cy="5842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eaLnBrk="1" fontAlgn="auto" hangingPunct="1">
              <a:spcBef>
                <a:spcPts val="0"/>
              </a:spcBef>
              <a:spcAft>
                <a:spcPts val="0"/>
              </a:spcAft>
              <a:defRPr/>
            </a:pPr>
            <a:r>
              <a:rPr lang="en-US" altLang="zh-CN" sz="3200" dirty="0"/>
              <a:t>Many hands make light work.</a:t>
            </a:r>
            <a:endParaRPr lang="zh-CN" alt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3468688" y="623888"/>
            <a:ext cx="6589712" cy="1281112"/>
          </a:xfrm>
        </p:spPr>
        <p:txBody>
          <a:bodyPr/>
          <a:lstStyle/>
          <a:p>
            <a:pPr eaLnBrk="1" hangingPunct="1"/>
            <a:r>
              <a:rPr lang="zh-CN" altLang="en-US"/>
              <a:t>一、并行与并发</a:t>
            </a:r>
          </a:p>
        </p:txBody>
      </p:sp>
      <p:sp>
        <p:nvSpPr>
          <p:cNvPr id="21507" name="内容占位符 2"/>
          <p:cNvSpPr>
            <a:spLocks noGrp="1"/>
          </p:cNvSpPr>
          <p:nvPr>
            <p:ph idx="1"/>
          </p:nvPr>
        </p:nvSpPr>
        <p:spPr>
          <a:xfrm>
            <a:off x="3467100" y="2133600"/>
            <a:ext cx="6591300" cy="1028700"/>
          </a:xfrm>
        </p:spPr>
        <p:txBody>
          <a:bodyPr/>
          <a:lstStyle/>
          <a:p>
            <a:pPr eaLnBrk="1" hangingPunct="1"/>
            <a:r>
              <a:rPr lang="zh-CN" altLang="en-US"/>
              <a:t>并行 </a:t>
            </a:r>
            <a:r>
              <a:rPr lang="en-US" altLang="zh-CN"/>
              <a:t>(Parallel)</a:t>
            </a:r>
          </a:p>
          <a:p>
            <a:pPr eaLnBrk="1" hangingPunct="1"/>
            <a:r>
              <a:rPr lang="zh-CN" altLang="en-US"/>
              <a:t>并发 </a:t>
            </a:r>
            <a:r>
              <a:rPr lang="en-US" altLang="zh-CN"/>
              <a:t>(Concurrence)</a:t>
            </a:r>
            <a:endParaRPr lang="zh-CN" altLang="en-US"/>
          </a:p>
        </p:txBody>
      </p:sp>
      <p:pic>
        <p:nvPicPr>
          <p:cNvPr id="21508" name="Picture 2" descr="http://www.oschina.net/uploads/img/201306/18185530_Ip0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3162300"/>
            <a:ext cx="38957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3468688" y="623888"/>
            <a:ext cx="6589712" cy="1281112"/>
          </a:xfrm>
        </p:spPr>
        <p:txBody>
          <a:bodyPr/>
          <a:lstStyle/>
          <a:p>
            <a:pPr eaLnBrk="1" hangingPunct="1"/>
            <a:r>
              <a:rPr lang="zh-CN" altLang="en-US"/>
              <a:t>四、并行计算应用实例</a:t>
            </a:r>
          </a:p>
        </p:txBody>
      </p:sp>
      <p:pic>
        <p:nvPicPr>
          <p:cNvPr id="30723" name="Picture 2" descr="http://img1.anyouhui.com/0x0/201208/88/anyouhui878235020efbe12c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64" y="2070100"/>
            <a:ext cx="4175125"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http://static15.photo.sina.com.cn/middle/59e10e3fh8673be1eab2e&amp;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714" y="3324226"/>
            <a:ext cx="29686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3"/>
          <p:cNvSpPr txBox="1">
            <a:spLocks noChangeArrowheads="1"/>
          </p:cNvSpPr>
          <p:nvPr/>
        </p:nvSpPr>
        <p:spPr bwMode="auto">
          <a:xfrm>
            <a:off x="2916238" y="5892800"/>
            <a:ext cx="7491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10000m</a:t>
            </a:r>
            <a:r>
              <a:rPr lang="en-US" altLang="zh-CN" baseline="30000">
                <a:solidFill>
                  <a:schemeClr val="tx1"/>
                </a:solidFill>
              </a:rPr>
              <a:t>2</a:t>
            </a:r>
            <a:r>
              <a:rPr lang="zh-CN" altLang="en-US">
                <a:solidFill>
                  <a:schemeClr val="tx1"/>
                </a:solidFill>
              </a:rPr>
              <a:t>的机房，</a:t>
            </a:r>
            <a:r>
              <a:rPr lang="en-US" altLang="zh-CN">
                <a:solidFill>
                  <a:schemeClr val="tx1"/>
                </a:solidFill>
              </a:rPr>
              <a:t>HP</a:t>
            </a:r>
            <a:r>
              <a:rPr lang="zh-CN" altLang="en-US">
                <a:solidFill>
                  <a:schemeClr val="tx1"/>
                </a:solidFill>
              </a:rPr>
              <a:t>刀片式服务器，总计</a:t>
            </a:r>
            <a:r>
              <a:rPr lang="en-US" altLang="zh-CN">
                <a:solidFill>
                  <a:schemeClr val="tx1"/>
                </a:solidFill>
              </a:rPr>
              <a:t>4</a:t>
            </a:r>
            <a:r>
              <a:rPr lang="zh-CN" altLang="en-US">
                <a:solidFill>
                  <a:schemeClr val="tx1"/>
                </a:solidFill>
              </a:rPr>
              <a:t>万多个处理器，</a:t>
            </a:r>
            <a:r>
              <a:rPr lang="en-US" altLang="zh-CN">
                <a:solidFill>
                  <a:schemeClr val="tx1"/>
                </a:solidFill>
              </a:rPr>
              <a:t>10</a:t>
            </a:r>
            <a:r>
              <a:rPr lang="en-US" altLang="zh-CN" baseline="30000">
                <a:solidFill>
                  <a:schemeClr val="tx1"/>
                </a:solidFill>
              </a:rPr>
              <a:t>4</a:t>
            </a:r>
            <a:r>
              <a:rPr lang="en-US" altLang="zh-CN">
                <a:solidFill>
                  <a:schemeClr val="tx1"/>
                </a:solidFill>
              </a:rPr>
              <a:t>TB</a:t>
            </a:r>
            <a:r>
              <a:rPr lang="zh-CN" altLang="en-US">
                <a:solidFill>
                  <a:schemeClr val="tx1"/>
                </a:solidFill>
              </a:rPr>
              <a:t> </a:t>
            </a:r>
            <a:r>
              <a:rPr lang="en-US" altLang="zh-CN">
                <a:solidFill>
                  <a:schemeClr val="tx1"/>
                </a:solidFill>
              </a:rPr>
              <a:t>RAM</a:t>
            </a:r>
            <a:r>
              <a:rPr lang="zh-CN" altLang="en-US">
                <a:solidFill>
                  <a:schemeClr val="tx1"/>
                </a:solidFill>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1747" name="Rectangle 5"/>
          <p:cNvSpPr>
            <a:spLocks noGrp="1" noChangeArrowheads="1"/>
          </p:cNvSpPr>
          <p:nvPr>
            <p:ph idx="1"/>
          </p:nvPr>
        </p:nvSpPr>
        <p:spPr>
          <a:xfrm>
            <a:off x="3467100" y="1744664"/>
            <a:ext cx="6591300" cy="5113337"/>
          </a:xfrm>
        </p:spPr>
        <p:txBody>
          <a:bodyPr/>
          <a:lstStyle/>
          <a:p>
            <a:pPr eaLnBrk="1" hangingPunct="1">
              <a:lnSpc>
                <a:spcPct val="110000"/>
              </a:lnSpc>
            </a:pPr>
            <a:r>
              <a:rPr lang="zh-CN" altLang="en-US" sz="1600" dirty="0"/>
              <a:t>并行模型的语义属性</a:t>
            </a:r>
          </a:p>
          <a:p>
            <a:pPr lvl="1" eaLnBrk="1" hangingPunct="1">
              <a:lnSpc>
                <a:spcPct val="110000"/>
              </a:lnSpc>
            </a:pPr>
            <a:r>
              <a:rPr lang="zh-CN" altLang="en-US" sz="1200" dirty="0"/>
              <a:t>同构性</a:t>
            </a:r>
          </a:p>
          <a:p>
            <a:pPr lvl="2" eaLnBrk="1" hangingPunct="1">
              <a:lnSpc>
                <a:spcPct val="110000"/>
              </a:lnSpc>
            </a:pPr>
            <a:r>
              <a:rPr lang="zh-CN" altLang="en-US" sz="1100" dirty="0"/>
              <a:t>在执行并行程序时，并行计算机中处理器行为的相似程度。</a:t>
            </a:r>
          </a:p>
          <a:p>
            <a:pPr lvl="2" eaLnBrk="1" hangingPunct="1">
              <a:lnSpc>
                <a:spcPct val="110000"/>
              </a:lnSpc>
            </a:pPr>
            <a:r>
              <a:rPr lang="zh-CN" altLang="en-US" sz="1100" dirty="0"/>
              <a:t>如</a:t>
            </a:r>
            <a:r>
              <a:rPr lang="en-US" altLang="zh-CN" sz="1100" dirty="0"/>
              <a:t>SISD</a:t>
            </a:r>
            <a:r>
              <a:rPr lang="zh-CN" altLang="en-US" sz="1100" dirty="0"/>
              <a:t>、</a:t>
            </a:r>
            <a:r>
              <a:rPr lang="en-US" altLang="zh-CN" sz="1100" dirty="0"/>
              <a:t>SIMD</a:t>
            </a:r>
            <a:r>
              <a:rPr lang="zh-CN" altLang="en-US" sz="1100" dirty="0"/>
              <a:t>、</a:t>
            </a:r>
            <a:r>
              <a:rPr lang="en-US" altLang="zh-CN" sz="1100" dirty="0"/>
              <a:t>SPMD</a:t>
            </a:r>
            <a:r>
              <a:rPr lang="zh-CN" altLang="en-US" sz="1100" dirty="0"/>
              <a:t>、</a:t>
            </a:r>
            <a:r>
              <a:rPr lang="en-US" altLang="zh-CN" sz="1100" dirty="0"/>
              <a:t>MIMD</a:t>
            </a:r>
            <a:r>
              <a:rPr lang="zh-CN" altLang="en-US" sz="1100" dirty="0"/>
              <a:t>。</a:t>
            </a:r>
          </a:p>
          <a:p>
            <a:pPr lvl="1" eaLnBrk="1" hangingPunct="1">
              <a:lnSpc>
                <a:spcPct val="110000"/>
              </a:lnSpc>
            </a:pPr>
            <a:r>
              <a:rPr lang="zh-CN" altLang="en-US" sz="1200" dirty="0"/>
              <a:t>同步性</a:t>
            </a:r>
          </a:p>
          <a:p>
            <a:pPr lvl="2" eaLnBrk="1" hangingPunct="1">
              <a:lnSpc>
                <a:spcPct val="110000"/>
              </a:lnSpc>
            </a:pPr>
            <a:r>
              <a:rPr lang="zh-CN" altLang="en-US" sz="1100" dirty="0"/>
              <a:t>进程同步的严格程度。</a:t>
            </a:r>
          </a:p>
          <a:p>
            <a:pPr lvl="2" eaLnBrk="1" hangingPunct="1">
              <a:lnSpc>
                <a:spcPct val="110000"/>
              </a:lnSpc>
            </a:pPr>
            <a:r>
              <a:rPr lang="zh-CN" altLang="en-US" sz="1100" dirty="0"/>
              <a:t>指令同步、超步同步、松散同步、异步。</a:t>
            </a:r>
          </a:p>
          <a:p>
            <a:pPr lvl="1" eaLnBrk="1" hangingPunct="1">
              <a:lnSpc>
                <a:spcPct val="110000"/>
              </a:lnSpc>
            </a:pPr>
            <a:r>
              <a:rPr lang="zh-CN" altLang="en-US" sz="1200" dirty="0"/>
              <a:t>交互机制</a:t>
            </a:r>
          </a:p>
          <a:p>
            <a:pPr lvl="2" eaLnBrk="1" hangingPunct="1">
              <a:lnSpc>
                <a:spcPct val="110000"/>
              </a:lnSpc>
            </a:pPr>
            <a:r>
              <a:rPr lang="zh-CN" altLang="en-US" sz="1100" dirty="0"/>
              <a:t>并行进程间如何相互影响行为的特性。</a:t>
            </a:r>
          </a:p>
          <a:p>
            <a:pPr lvl="2" eaLnBrk="1" hangingPunct="1">
              <a:lnSpc>
                <a:spcPct val="110000"/>
              </a:lnSpc>
            </a:pPr>
            <a:r>
              <a:rPr lang="zh-CN" altLang="en-US" sz="1100" dirty="0"/>
              <a:t>共享变量、消息传递。</a:t>
            </a:r>
          </a:p>
          <a:p>
            <a:pPr lvl="1" eaLnBrk="1" hangingPunct="1">
              <a:lnSpc>
                <a:spcPct val="110000"/>
              </a:lnSpc>
            </a:pPr>
            <a:r>
              <a:rPr lang="zh-CN" altLang="en-US" sz="1200" dirty="0"/>
              <a:t>地址空间</a:t>
            </a:r>
          </a:p>
          <a:p>
            <a:pPr lvl="2" eaLnBrk="1" hangingPunct="1">
              <a:lnSpc>
                <a:spcPct val="110000"/>
              </a:lnSpc>
            </a:pPr>
            <a:r>
              <a:rPr lang="zh-CN" altLang="en-US" sz="1100" dirty="0"/>
              <a:t>单地址空间、多地址空间。</a:t>
            </a:r>
          </a:p>
          <a:p>
            <a:pPr lvl="1" eaLnBrk="1" hangingPunct="1">
              <a:lnSpc>
                <a:spcPct val="110000"/>
              </a:lnSpc>
            </a:pPr>
            <a:r>
              <a:rPr lang="zh-CN" altLang="en-US" sz="1200" dirty="0"/>
              <a:t>存储器模型</a:t>
            </a:r>
          </a:p>
          <a:p>
            <a:pPr lvl="2" eaLnBrk="1" hangingPunct="1">
              <a:lnSpc>
                <a:spcPct val="110000"/>
              </a:lnSpc>
            </a:pPr>
            <a:r>
              <a:rPr lang="zh-CN" altLang="en-US" sz="1100" dirty="0"/>
              <a:t>如何处理共享存储器的访问冲突。</a:t>
            </a:r>
          </a:p>
          <a:p>
            <a:pPr lvl="2" eaLnBrk="1" hangingPunct="1">
              <a:lnSpc>
                <a:spcPct val="110000"/>
              </a:lnSpc>
            </a:pPr>
            <a:r>
              <a:rPr lang="en-US" altLang="zh-CN" sz="1100" dirty="0"/>
              <a:t>CRCW</a:t>
            </a:r>
            <a:r>
              <a:rPr lang="zh-CN" altLang="en-US" sz="1100" dirty="0"/>
              <a:t>、</a:t>
            </a:r>
            <a:r>
              <a:rPr lang="en-US" altLang="zh-CN" sz="1100" dirty="0"/>
              <a:t>CREW</a:t>
            </a:r>
            <a:r>
              <a:rPr lang="zh-CN" altLang="en-US" sz="1100" dirty="0"/>
              <a:t>、</a:t>
            </a:r>
            <a:r>
              <a:rPr lang="en-US" altLang="zh-CN" sz="1100" dirty="0"/>
              <a:t>ERCW</a:t>
            </a:r>
            <a:r>
              <a:rPr lang="zh-CN" altLang="en-US" sz="1100" dirty="0"/>
              <a:t>、</a:t>
            </a:r>
            <a:r>
              <a:rPr lang="en-US" altLang="zh-CN" sz="1100" dirty="0"/>
              <a:t>EREW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2515" name="Rectangle 3"/>
          <p:cNvSpPr>
            <a:spLocks noGrp="1" noChangeArrowheads="1"/>
          </p:cNvSpPr>
          <p:nvPr>
            <p:ph idx="1"/>
          </p:nvPr>
        </p:nvSpPr>
        <p:spPr>
          <a:xfrm>
            <a:off x="3468688" y="1676400"/>
            <a:ext cx="6589712" cy="4687888"/>
          </a:xfrm>
        </p:spPr>
        <p:txBody>
          <a:bodyPr rtlCol="0">
            <a:normAutofit fontScale="92500" lnSpcReduction="20000"/>
          </a:bodyPr>
          <a:lstStyle/>
          <a:p>
            <a:pPr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并行模型的性能属性</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机器规模 </a:t>
            </a:r>
            <a:r>
              <a:rPr lang="en-US" altLang="zh-CN" dirty="0">
                <a:solidFill>
                  <a:schemeClr val="tx1">
                    <a:lumMod val="75000"/>
                    <a:lumOff val="25000"/>
                  </a:schemeClr>
                </a:solidFill>
              </a:rPr>
              <a:t>n</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可用处理器的个数。</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时钟速率 </a:t>
            </a:r>
            <a:r>
              <a:rPr lang="en-US" altLang="zh-CN" dirty="0">
                <a:solidFill>
                  <a:schemeClr val="tx1">
                    <a:lumMod val="75000"/>
                    <a:lumOff val="25000"/>
                  </a:schemeClr>
                </a:solidFill>
              </a:rPr>
              <a:t>f		MHz</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单一处理器的时钟速率。</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工作负载 </a:t>
            </a:r>
            <a:r>
              <a:rPr lang="en-US" altLang="zh-CN" dirty="0">
                <a:solidFill>
                  <a:schemeClr val="tx1">
                    <a:lumMod val="75000"/>
                    <a:lumOff val="25000"/>
                  </a:schemeClr>
                </a:solidFill>
              </a:rPr>
              <a:t>W		</a:t>
            </a:r>
            <a:r>
              <a:rPr lang="en-US" altLang="zh-CN" dirty="0" err="1">
                <a:solidFill>
                  <a:schemeClr val="tx1">
                    <a:lumMod val="75000"/>
                    <a:lumOff val="25000"/>
                  </a:schemeClr>
                </a:solidFill>
              </a:rPr>
              <a:t>Mfloat</a:t>
            </a:r>
            <a:endParaRPr lang="en-US" altLang="zh-CN"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程序的计算量，或计算操作数。</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串行执行时间 </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1</a:t>
            </a:r>
            <a:r>
              <a:rPr lang="en-US" altLang="zh-CN" dirty="0">
                <a:solidFill>
                  <a:schemeClr val="tx1">
                    <a:lumMod val="75000"/>
                    <a:lumOff val="25000"/>
                  </a:schemeClr>
                </a:solidFill>
              </a:rPr>
              <a:t>	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参考的串行程序执行所需要的时间。</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并行执行时间 </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	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在机器规模为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的情况下，并行程序执行所需要的时间。</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速度	</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=W/</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	</a:t>
            </a:r>
            <a:r>
              <a:rPr lang="en-US" altLang="zh-CN" dirty="0" err="1">
                <a:solidFill>
                  <a:schemeClr val="tx1">
                    <a:lumMod val="75000"/>
                    <a:lumOff val="25000"/>
                  </a:schemeClr>
                </a:solidFill>
              </a:rPr>
              <a:t>Mfloat</a:t>
            </a:r>
            <a:r>
              <a:rPr lang="en-US" altLang="zh-CN" dirty="0">
                <a:solidFill>
                  <a:schemeClr val="tx1">
                    <a:lumMod val="75000"/>
                    <a:lumOff val="25000"/>
                  </a:schemeClr>
                </a:solidFill>
              </a:rPr>
              <a:t>/s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在机器规模为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的情况下，并行计算的平均速度。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3539" name="Rectangle 3"/>
          <p:cNvSpPr>
            <a:spLocks noGrp="1" noChangeArrowheads="1"/>
          </p:cNvSpPr>
          <p:nvPr>
            <p:ph idx="1"/>
          </p:nvPr>
        </p:nvSpPr>
        <p:spPr>
          <a:xfrm>
            <a:off x="3468688" y="1862139"/>
            <a:ext cx="6589712" cy="4687887"/>
          </a:xfrm>
        </p:spPr>
        <p:txBody>
          <a:bodyPr rtlCol="0">
            <a:normAutofit fontScale="92500" lnSpcReduction="10000"/>
          </a:bodyPr>
          <a:lstStyle/>
          <a:p>
            <a:pPr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并行模型的性能属性</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加速比 </a:t>
            </a:r>
            <a:r>
              <a:rPr lang="en-US" altLang="zh-CN" dirty="0">
                <a:solidFill>
                  <a:schemeClr val="tx1">
                    <a:lumMod val="75000"/>
                    <a:lumOff val="25000"/>
                  </a:schemeClr>
                </a:solidFill>
              </a:rPr>
              <a:t>S</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1</a:t>
            </a:r>
            <a:r>
              <a:rPr lang="en-US" altLang="zh-CN" dirty="0">
                <a:solidFill>
                  <a:schemeClr val="tx1">
                    <a:lumMod val="75000"/>
                    <a:lumOff val="25000"/>
                  </a:schemeClr>
                </a:solidFill>
              </a:rPr>
              <a:t>/</a:t>
            </a:r>
            <a:r>
              <a:rPr lang="en-US" altLang="zh-CN" dirty="0" err="1">
                <a:solidFill>
                  <a:schemeClr val="tx1">
                    <a:lumMod val="75000"/>
                    <a:lumOff val="25000"/>
                  </a:schemeClr>
                </a:solidFill>
              </a:rPr>
              <a:t>T</a:t>
            </a:r>
            <a:r>
              <a:rPr lang="en-US" altLang="zh-CN" baseline="-25000" dirty="0" err="1">
                <a:solidFill>
                  <a:schemeClr val="tx1">
                    <a:lumMod val="75000"/>
                    <a:lumOff val="25000"/>
                  </a:schemeClr>
                </a:solidFill>
              </a:rPr>
              <a:t>n</a:t>
            </a:r>
            <a:endParaRPr lang="en-US" altLang="zh-CN" baseline="-25000"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的情况下，并行计算相对于串行计算的加速倍数。上限为</a:t>
            </a:r>
            <a:r>
              <a:rPr lang="en-US" altLang="zh-CN" dirty="0">
                <a:solidFill>
                  <a:schemeClr val="tx1">
                    <a:lumMod val="75000"/>
                    <a:lumOff val="25000"/>
                  </a:schemeClr>
                </a:solidFill>
              </a:rPr>
              <a:t>n</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效率 </a:t>
            </a:r>
            <a:r>
              <a:rPr lang="en-US" altLang="zh-CN" dirty="0">
                <a:solidFill>
                  <a:schemeClr val="tx1">
                    <a:lumMod val="75000"/>
                    <a:lumOff val="25000"/>
                  </a:schemeClr>
                </a:solidFill>
              </a:rPr>
              <a:t>E</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=S</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/n</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的情况下，并行计算相对于串行计算的有效率。上限为</a:t>
            </a:r>
            <a:r>
              <a:rPr lang="en-US" altLang="zh-CN" dirty="0">
                <a:solidFill>
                  <a:schemeClr val="tx1">
                    <a:lumMod val="75000"/>
                    <a:lumOff val="25000"/>
                  </a:schemeClr>
                </a:solidFill>
              </a:rPr>
              <a:t>1</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利用率 </a:t>
            </a:r>
            <a:r>
              <a:rPr lang="en-US" altLang="zh-CN" dirty="0">
                <a:solidFill>
                  <a:schemeClr val="tx1">
                    <a:lumMod val="75000"/>
                    <a:lumOff val="25000"/>
                  </a:schemeClr>
                </a:solidFill>
              </a:rPr>
              <a:t>U</a:t>
            </a:r>
            <a:r>
              <a:rPr lang="en-US" altLang="zh-CN" baseline="-25000" dirty="0">
                <a:solidFill>
                  <a:schemeClr val="tx1">
                    <a:lumMod val="75000"/>
                    <a:lumOff val="25000"/>
                  </a:schemeClr>
                </a:solidFill>
              </a:rPr>
              <a:t>n</a:t>
            </a:r>
            <a:r>
              <a:rPr lang="en-US" altLang="zh-CN" dirty="0">
                <a:solidFill>
                  <a:schemeClr val="tx1">
                    <a:lumMod val="75000"/>
                    <a:lumOff val="25000"/>
                  </a:schemeClr>
                </a:solidFill>
              </a:rPr>
              <a:t>=</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n</a:t>
            </a:r>
            <a:r>
              <a:rPr lang="en-US" altLang="zh-CN" dirty="0">
                <a:solidFill>
                  <a:schemeClr val="tx1">
                    <a:lumMod val="75000"/>
                    <a:lumOff val="25000"/>
                  </a:schemeClr>
                </a:solidFill>
              </a:rPr>
              <a:t>/</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peak</a:t>
            </a:r>
            <a:endParaRPr lang="en-US" altLang="zh-CN" baseline="-25000"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在处理器规模为</a:t>
            </a:r>
            <a:r>
              <a:rPr lang="en-US" altLang="zh-CN" dirty="0">
                <a:solidFill>
                  <a:schemeClr val="tx1">
                    <a:lumMod val="75000"/>
                    <a:lumOff val="25000"/>
                  </a:schemeClr>
                </a:solidFill>
              </a:rPr>
              <a:t>n</a:t>
            </a:r>
            <a:r>
              <a:rPr lang="zh-CN" altLang="en-US" dirty="0">
                <a:solidFill>
                  <a:schemeClr val="tx1">
                    <a:lumMod val="75000"/>
                    <a:lumOff val="25000"/>
                  </a:schemeClr>
                </a:solidFill>
              </a:rPr>
              <a:t>的情况下，各处理器计算能力的平均利用比率。</a:t>
            </a:r>
            <a:r>
              <a:rPr lang="en-US" altLang="zh-CN" dirty="0" err="1">
                <a:solidFill>
                  <a:schemeClr val="tx1">
                    <a:lumMod val="75000"/>
                    <a:lumOff val="25000"/>
                  </a:schemeClr>
                </a:solidFill>
              </a:rPr>
              <a:t>P</a:t>
            </a:r>
            <a:r>
              <a:rPr lang="en-US" altLang="zh-CN" baseline="-25000" dirty="0" err="1">
                <a:solidFill>
                  <a:schemeClr val="tx1">
                    <a:lumMod val="75000"/>
                    <a:lumOff val="25000"/>
                  </a:schemeClr>
                </a:solidFill>
              </a:rPr>
              <a:t>peak</a:t>
            </a:r>
            <a:r>
              <a:rPr lang="zh-CN" altLang="en-US" dirty="0">
                <a:solidFill>
                  <a:schemeClr val="tx1">
                    <a:lumMod val="75000"/>
                    <a:lumOff val="25000"/>
                  </a:schemeClr>
                </a:solidFill>
              </a:rPr>
              <a:t>是处理器的峰值处理速度。上限为</a:t>
            </a:r>
            <a:r>
              <a:rPr lang="en-US" altLang="zh-CN" dirty="0">
                <a:solidFill>
                  <a:schemeClr val="tx1">
                    <a:lumMod val="75000"/>
                    <a:lumOff val="25000"/>
                  </a:schemeClr>
                </a:solidFill>
              </a:rPr>
              <a:t>1</a:t>
            </a:r>
            <a:r>
              <a:rPr lang="zh-CN" altLang="en-US" dirty="0">
                <a:solidFill>
                  <a:schemeClr val="tx1">
                    <a:lumMod val="75000"/>
                    <a:lumOff val="25000"/>
                  </a:schemeClr>
                </a:solidFill>
              </a:rPr>
              <a:t>。</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通信启动时间 </a:t>
            </a:r>
            <a:r>
              <a:rPr lang="en-US" altLang="zh-CN" dirty="0">
                <a:solidFill>
                  <a:schemeClr val="tx1">
                    <a:lumMod val="75000"/>
                    <a:lumOff val="25000"/>
                  </a:schemeClr>
                </a:solidFill>
              </a:rPr>
              <a:t>t</a:t>
            </a:r>
            <a:r>
              <a:rPr lang="en-US" altLang="zh-CN" baseline="-25000" dirty="0">
                <a:solidFill>
                  <a:schemeClr val="tx1">
                    <a:lumMod val="75000"/>
                    <a:lumOff val="25000"/>
                  </a:schemeClr>
                </a:solidFill>
              </a:rPr>
              <a:t>0</a:t>
            </a:r>
            <a:r>
              <a:rPr lang="en-US" altLang="zh-CN" dirty="0">
                <a:solidFill>
                  <a:schemeClr val="tx1">
                    <a:lumMod val="75000"/>
                    <a:lumOff val="25000"/>
                  </a:schemeClr>
                </a:solidFill>
              </a:rPr>
              <a:t>		</a:t>
            </a:r>
            <a:r>
              <a:rPr lang="en-US" altLang="zh-CN" dirty="0" err="1">
                <a:solidFill>
                  <a:schemeClr val="tx1">
                    <a:lumMod val="75000"/>
                    <a:lumOff val="25000"/>
                  </a:schemeClr>
                </a:solidFill>
              </a:rPr>
              <a:t>μs</a:t>
            </a:r>
            <a:endParaRPr lang="en-US" altLang="zh-CN" dirty="0">
              <a:solidFill>
                <a:schemeClr val="tx1">
                  <a:lumMod val="75000"/>
                  <a:lumOff val="25000"/>
                </a:schemeClr>
              </a:solidFill>
            </a:endParaRPr>
          </a:p>
          <a:p>
            <a:pPr lvl="2" eaLnBrk="1" fontAlgn="auto" hangingPunct="1">
              <a:lnSpc>
                <a:spcPct val="120000"/>
              </a:lnSpc>
              <a:spcAft>
                <a:spcPts val="0"/>
              </a:spcAft>
              <a:buFont typeface="Wingdings 3" charset="2"/>
              <a:buChar char=""/>
              <a:defRPr/>
            </a:pPr>
            <a:r>
              <a:rPr lang="en-US" altLang="zh-CN" dirty="0">
                <a:solidFill>
                  <a:schemeClr val="tx1">
                    <a:lumMod val="75000"/>
                    <a:lumOff val="25000"/>
                  </a:schemeClr>
                </a:solidFill>
              </a:rPr>
              <a:t>0</a:t>
            </a:r>
            <a:r>
              <a:rPr lang="zh-CN" altLang="en-US" dirty="0">
                <a:solidFill>
                  <a:schemeClr val="tx1">
                    <a:lumMod val="75000"/>
                    <a:lumOff val="25000"/>
                  </a:schemeClr>
                </a:solidFill>
              </a:rPr>
              <a:t>字节或短消息（如单字）的通信时间，也称为通信时延。</a:t>
            </a:r>
          </a:p>
          <a:p>
            <a:pPr lvl="1"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渐近带宽 </a:t>
            </a:r>
            <a:r>
              <a:rPr lang="en-US" altLang="zh-CN" dirty="0">
                <a:solidFill>
                  <a:schemeClr val="tx1">
                    <a:lumMod val="75000"/>
                    <a:lumOff val="25000"/>
                  </a:schemeClr>
                </a:solidFill>
              </a:rPr>
              <a:t>r</a:t>
            </a:r>
            <a:r>
              <a:rPr lang="en-US" altLang="zh-CN" baseline="-25000" dirty="0">
                <a:solidFill>
                  <a:schemeClr val="tx1">
                    <a:lumMod val="75000"/>
                    <a:lumOff val="25000"/>
                  </a:schemeClr>
                </a:solidFill>
              </a:rPr>
              <a:t>∞</a:t>
            </a:r>
            <a:r>
              <a:rPr lang="en-US" altLang="zh-CN" dirty="0">
                <a:solidFill>
                  <a:schemeClr val="tx1">
                    <a:lumMod val="75000"/>
                    <a:lumOff val="25000"/>
                  </a:schemeClr>
                </a:solidFill>
              </a:rPr>
              <a:t>		MB/s</a:t>
            </a:r>
          </a:p>
          <a:p>
            <a:pPr lvl="2" eaLnBrk="1" fontAlgn="auto" hangingPunct="1">
              <a:lnSpc>
                <a:spcPct val="120000"/>
              </a:lnSpc>
              <a:spcAft>
                <a:spcPts val="0"/>
              </a:spcAft>
              <a:buFont typeface="Wingdings 3" charset="2"/>
              <a:buChar char=""/>
              <a:defRPr/>
            </a:pPr>
            <a:r>
              <a:rPr lang="zh-CN" altLang="en-US" dirty="0">
                <a:solidFill>
                  <a:schemeClr val="tx1">
                    <a:lumMod val="75000"/>
                    <a:lumOff val="25000"/>
                  </a:schemeClr>
                </a:solidFill>
              </a:rPr>
              <a:t>通信长消息的速率。</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46435" name="Rectangle 3"/>
          <p:cNvSpPr>
            <a:spLocks noGrp="1" noChangeArrowheads="1"/>
          </p:cNvSpPr>
          <p:nvPr>
            <p:ph idx="1"/>
          </p:nvPr>
        </p:nvSpPr>
        <p:spPr>
          <a:xfrm>
            <a:off x="2590800" y="1981200"/>
            <a:ext cx="7543800" cy="4687888"/>
          </a:xfrm>
        </p:spPr>
        <p:txBody>
          <a:bodyPr rtlCol="0">
            <a:normAutofit fontScale="62500" lnSpcReduction="20000"/>
          </a:bodyPr>
          <a:lstStyle/>
          <a:p>
            <a:pPr eaLnBrk="1" fontAlgn="auto" hangingPunct="1">
              <a:lnSpc>
                <a:spcPct val="170000"/>
              </a:lnSpc>
              <a:spcAft>
                <a:spcPts val="0"/>
              </a:spcAft>
              <a:buFont typeface="Wingdings 3" charset="2"/>
              <a:buChar char=""/>
              <a:defRPr/>
            </a:pPr>
            <a:r>
              <a:rPr lang="zh-CN" altLang="en-US" sz="2400" dirty="0">
                <a:solidFill>
                  <a:schemeClr val="tx1">
                    <a:lumMod val="75000"/>
                    <a:lumOff val="25000"/>
                  </a:schemeClr>
                </a:solidFill>
              </a:rPr>
              <a:t>抽象机模型</a:t>
            </a:r>
          </a:p>
          <a:p>
            <a:pPr lvl="1" eaLnBrk="1" fontAlgn="auto" hangingPunct="1">
              <a:lnSpc>
                <a:spcPct val="170000"/>
              </a:lnSpc>
              <a:spcAft>
                <a:spcPts val="0"/>
              </a:spcAft>
              <a:buFont typeface="Wingdings 3" charset="2"/>
              <a:buChar char=""/>
              <a:defRPr/>
            </a:pPr>
            <a:r>
              <a:rPr lang="en-US" altLang="zh-CN" sz="2000" dirty="0">
                <a:solidFill>
                  <a:schemeClr val="tx1">
                    <a:lumMod val="75000"/>
                    <a:lumOff val="25000"/>
                  </a:schemeClr>
                </a:solidFill>
              </a:rPr>
              <a:t>PRAM</a:t>
            </a:r>
            <a:r>
              <a:rPr lang="zh-CN" altLang="en-US" sz="2000" dirty="0">
                <a:solidFill>
                  <a:schemeClr val="tx1">
                    <a:lumMod val="75000"/>
                    <a:lumOff val="25000"/>
                  </a:schemeClr>
                </a:solidFill>
              </a:rPr>
              <a:t>模型</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机器规模</a:t>
            </a:r>
            <a:r>
              <a:rPr lang="en-US" altLang="zh-CN" sz="1800" dirty="0">
                <a:solidFill>
                  <a:schemeClr val="tx1">
                    <a:lumMod val="75000"/>
                    <a:lumOff val="25000"/>
                  </a:schemeClr>
                </a:solidFill>
              </a:rPr>
              <a:t>n</a:t>
            </a:r>
            <a:r>
              <a:rPr lang="zh-CN" altLang="en-US" sz="1800" dirty="0">
                <a:solidFill>
                  <a:schemeClr val="tx1">
                    <a:lumMod val="75000"/>
                    <a:lumOff val="25000"/>
                  </a:schemeClr>
                </a:solidFill>
              </a:rPr>
              <a:t>可任意大。</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指令同步，每一执行周期每个处理器执行一条指令。</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每一周期中，各处理器蕴式同步，同步开销、通信开销、并行性开销忽略不计，只计负载不平衡开销。</a:t>
            </a:r>
          </a:p>
          <a:p>
            <a:pPr lvl="2" eaLnBrk="1" fontAlgn="auto" hangingPunct="1">
              <a:lnSpc>
                <a:spcPct val="170000"/>
              </a:lnSpc>
              <a:spcAft>
                <a:spcPts val="0"/>
              </a:spcAft>
              <a:buFont typeface="Wingdings 3" charset="2"/>
              <a:buChar char=""/>
              <a:defRPr/>
            </a:pPr>
            <a:r>
              <a:rPr lang="zh-CN" altLang="en-US" sz="1800" dirty="0">
                <a:solidFill>
                  <a:schemeClr val="tx1">
                    <a:lumMod val="75000"/>
                    <a:lumOff val="25000"/>
                  </a:schemeClr>
                </a:solidFill>
              </a:rPr>
              <a:t>通过读写共享变量进行通信。</a:t>
            </a:r>
          </a:p>
          <a:p>
            <a:pPr lvl="2" eaLnBrk="1" fontAlgn="auto" hangingPunct="1">
              <a:lnSpc>
                <a:spcPct val="170000"/>
              </a:lnSpc>
              <a:spcAft>
                <a:spcPts val="0"/>
              </a:spcAft>
              <a:buFont typeface="Wingdings 3" charset="2"/>
              <a:buChar char=""/>
              <a:defRPr/>
            </a:pPr>
            <a:endParaRPr lang="en-US" altLang="zh-CN" sz="1800" dirty="0">
              <a:solidFill>
                <a:schemeClr val="tx1">
                  <a:lumMod val="75000"/>
                  <a:lumOff val="25000"/>
                </a:schemeClr>
              </a:solidFill>
            </a:endParaRPr>
          </a:p>
          <a:p>
            <a:pPr lvl="2" eaLnBrk="1" fontAlgn="auto" hangingPunct="1">
              <a:lnSpc>
                <a:spcPct val="170000"/>
              </a:lnSpc>
              <a:spcAft>
                <a:spcPts val="0"/>
              </a:spcAft>
              <a:buFont typeface="Wingdings 3" charset="2"/>
              <a:buChar char=""/>
              <a:defRPr/>
            </a:pPr>
            <a:r>
              <a:rPr lang="en-US" altLang="zh-CN" sz="1800" dirty="0">
                <a:solidFill>
                  <a:schemeClr val="tx1">
                    <a:lumMod val="75000"/>
                    <a:lumOff val="25000"/>
                  </a:schemeClr>
                </a:solidFill>
              </a:rPr>
              <a:t>PRAM</a:t>
            </a:r>
            <a:r>
              <a:rPr lang="zh-CN" altLang="en-US" sz="1800" dirty="0">
                <a:solidFill>
                  <a:schemeClr val="tx1">
                    <a:lumMod val="75000"/>
                    <a:lumOff val="25000"/>
                  </a:schemeClr>
                </a:solidFill>
              </a:rPr>
              <a:t>模型对零开销和指令同步的假设是不现实的，而且现行机器规模</a:t>
            </a:r>
            <a:r>
              <a:rPr lang="en-US" altLang="zh-CN" sz="1800" dirty="0">
                <a:solidFill>
                  <a:schemeClr val="tx1">
                    <a:lumMod val="75000"/>
                    <a:lumOff val="25000"/>
                  </a:schemeClr>
                </a:solidFill>
              </a:rPr>
              <a:t>n</a:t>
            </a:r>
            <a:r>
              <a:rPr lang="zh-CN" altLang="en-US" sz="1800" dirty="0">
                <a:solidFill>
                  <a:schemeClr val="tx1">
                    <a:lumMod val="75000"/>
                    <a:lumOff val="25000"/>
                  </a:schemeClr>
                </a:solidFill>
              </a:rPr>
              <a:t>通常也比较小，复杂度并不能真实反映算法的性能。</a:t>
            </a:r>
          </a:p>
          <a:p>
            <a:pPr lvl="2" eaLnBrk="1" fontAlgn="auto" hangingPunct="1">
              <a:lnSpc>
                <a:spcPct val="170000"/>
              </a:lnSpc>
              <a:spcAft>
                <a:spcPts val="0"/>
              </a:spcAft>
              <a:buFont typeface="Wingdings 3" charset="2"/>
              <a:buChar char=""/>
              <a:defRPr/>
            </a:pPr>
            <a:r>
              <a:rPr lang="en-US" altLang="zh-CN" sz="1800" dirty="0">
                <a:solidFill>
                  <a:schemeClr val="tx1">
                    <a:lumMod val="75000"/>
                    <a:lumOff val="25000"/>
                  </a:schemeClr>
                </a:solidFill>
              </a:rPr>
              <a:t>PRAM</a:t>
            </a:r>
            <a:r>
              <a:rPr lang="zh-CN" altLang="en-US" sz="1800" dirty="0">
                <a:solidFill>
                  <a:schemeClr val="tx1">
                    <a:lumMod val="75000"/>
                    <a:lumOff val="25000"/>
                  </a:schemeClr>
                </a:solidFill>
              </a:rPr>
              <a:t>模型对现实机器模型的模拟很不精确，但因其简单性，仍是开发高级并行算法的一个良好的模型。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7891" name="Rectangle 3"/>
          <p:cNvSpPr>
            <a:spLocks noGrp="1" noChangeArrowheads="1"/>
          </p:cNvSpPr>
          <p:nvPr>
            <p:ph idx="1"/>
          </p:nvPr>
        </p:nvSpPr>
        <p:spPr>
          <a:xfrm>
            <a:off x="2590800" y="1981200"/>
            <a:ext cx="7543800" cy="4616450"/>
          </a:xfrm>
        </p:spPr>
        <p:txBody>
          <a:bodyPr>
            <a:normAutofit fontScale="85000" lnSpcReduction="10000"/>
          </a:bodyPr>
          <a:lstStyle/>
          <a:p>
            <a:pPr eaLnBrk="1" hangingPunct="1">
              <a:lnSpc>
                <a:spcPct val="150000"/>
              </a:lnSpc>
            </a:pPr>
            <a:r>
              <a:rPr lang="zh-CN" altLang="en-US" dirty="0"/>
              <a:t>抽象机模型</a:t>
            </a:r>
          </a:p>
          <a:p>
            <a:pPr lvl="1" eaLnBrk="1" hangingPunct="1">
              <a:lnSpc>
                <a:spcPct val="150000"/>
              </a:lnSpc>
            </a:pPr>
            <a:r>
              <a:rPr lang="en-US" altLang="zh-CN" dirty="0"/>
              <a:t>BSP</a:t>
            </a:r>
            <a:r>
              <a:rPr lang="zh-CN" altLang="en-US" dirty="0"/>
              <a:t>模型</a:t>
            </a:r>
          </a:p>
          <a:p>
            <a:pPr lvl="2" eaLnBrk="1" hangingPunct="1">
              <a:lnSpc>
                <a:spcPct val="150000"/>
              </a:lnSpc>
            </a:pPr>
            <a:r>
              <a:rPr lang="zh-CN" altLang="en-US" dirty="0"/>
              <a:t>由哈佛大学</a:t>
            </a:r>
            <a:r>
              <a:rPr lang="en-US" altLang="zh-CN" dirty="0"/>
              <a:t>Leslie Valiant</a:t>
            </a:r>
            <a:r>
              <a:rPr lang="zh-CN" altLang="en-US" dirty="0"/>
              <a:t>提出，以克服</a:t>
            </a:r>
            <a:r>
              <a:rPr lang="en-US" altLang="zh-CN" dirty="0"/>
              <a:t>PRAM</a:t>
            </a:r>
            <a:r>
              <a:rPr lang="zh-CN" altLang="en-US" dirty="0"/>
              <a:t>模型的缺点，但仍保留其简单性。</a:t>
            </a:r>
          </a:p>
          <a:p>
            <a:pPr lvl="2" eaLnBrk="1" hangingPunct="1">
              <a:lnSpc>
                <a:spcPct val="150000"/>
              </a:lnSpc>
            </a:pPr>
            <a:r>
              <a:rPr lang="zh-CN" altLang="en-US" dirty="0"/>
              <a:t>一个</a:t>
            </a:r>
            <a:r>
              <a:rPr lang="en-US" altLang="zh-CN" dirty="0"/>
              <a:t>BSP</a:t>
            </a:r>
            <a:r>
              <a:rPr lang="zh-CN" altLang="en-US" dirty="0"/>
              <a:t>计算机由</a:t>
            </a:r>
            <a:r>
              <a:rPr lang="en-US" altLang="zh-CN" dirty="0"/>
              <a:t>n</a:t>
            </a:r>
            <a:r>
              <a:rPr lang="zh-CN" altLang="en-US" dirty="0"/>
              <a:t>个</a:t>
            </a:r>
            <a:r>
              <a:rPr lang="en-US" altLang="zh-CN" dirty="0"/>
              <a:t>[</a:t>
            </a:r>
            <a:r>
              <a:rPr lang="zh-CN" altLang="en-US" dirty="0"/>
              <a:t>处理器</a:t>
            </a:r>
            <a:r>
              <a:rPr lang="en-US" altLang="zh-CN" dirty="0"/>
              <a:t>/</a:t>
            </a:r>
            <a:r>
              <a:rPr lang="zh-CN" altLang="en-US" dirty="0"/>
              <a:t>存储器</a:t>
            </a:r>
            <a:r>
              <a:rPr lang="en-US" altLang="zh-CN" dirty="0"/>
              <a:t>]</a:t>
            </a:r>
            <a:r>
              <a:rPr lang="zh-CN" altLang="en-US" dirty="0"/>
              <a:t>对（结点）组成，通过通信网络进行互连。</a:t>
            </a:r>
          </a:p>
          <a:p>
            <a:pPr lvl="2" eaLnBrk="1" hangingPunct="1">
              <a:lnSpc>
                <a:spcPct val="150000"/>
              </a:lnSpc>
            </a:pPr>
            <a:r>
              <a:rPr lang="zh-CN" altLang="en-US" dirty="0"/>
              <a:t>一个</a:t>
            </a:r>
            <a:r>
              <a:rPr lang="en-US" altLang="zh-CN" dirty="0"/>
              <a:t>BSP</a:t>
            </a:r>
            <a:r>
              <a:rPr lang="zh-CN" altLang="en-US" dirty="0"/>
              <a:t>程序有</a:t>
            </a:r>
            <a:r>
              <a:rPr lang="en-US" altLang="zh-CN" dirty="0"/>
              <a:t>n</a:t>
            </a:r>
            <a:r>
              <a:rPr lang="zh-CN" altLang="en-US" dirty="0"/>
              <a:t>个进程，每个驻留在一个结点上 ，按严格超步序列执行。</a:t>
            </a:r>
          </a:p>
          <a:p>
            <a:pPr lvl="2" eaLnBrk="1" hangingPunct="1">
              <a:lnSpc>
                <a:spcPct val="150000"/>
              </a:lnSpc>
            </a:pPr>
            <a:r>
              <a:rPr lang="en-US" altLang="zh-CN" dirty="0"/>
              <a:t>BSP</a:t>
            </a:r>
            <a:r>
              <a:rPr lang="zh-CN" altLang="en-US" dirty="0"/>
              <a:t>模型是</a:t>
            </a:r>
            <a:r>
              <a:rPr lang="en-US" altLang="zh-CN" dirty="0"/>
              <a:t>MIMD</a:t>
            </a:r>
            <a:r>
              <a:rPr lang="zh-CN" altLang="en-US" dirty="0"/>
              <a:t>系统，进程能同时执行不同指令。在一个超步中，不同进程以不同的速率异步执行。</a:t>
            </a:r>
          </a:p>
          <a:p>
            <a:pPr lvl="2" eaLnBrk="1" hangingPunct="1">
              <a:lnSpc>
                <a:spcPct val="150000"/>
              </a:lnSpc>
            </a:pPr>
            <a:r>
              <a:rPr lang="en-US" altLang="zh-CN" dirty="0"/>
              <a:t>BSP</a:t>
            </a:r>
            <a:r>
              <a:rPr lang="zh-CN" altLang="en-US" dirty="0"/>
              <a:t>模型有一个单地址空间，一个处理器不但能访问它的局部存储器，还能以通信方式访问其他结点上的远程存储器。</a:t>
            </a:r>
          </a:p>
          <a:p>
            <a:pPr lvl="2" eaLnBrk="1" hangingPunct="1">
              <a:lnSpc>
                <a:spcPct val="150000"/>
              </a:lnSpc>
            </a:pPr>
            <a:r>
              <a:rPr lang="zh-CN" altLang="en-US" dirty="0"/>
              <a:t>在一个超步内，每个计算操作都只使用局部存储器。</a:t>
            </a:r>
          </a:p>
          <a:p>
            <a:pPr lvl="2" eaLnBrk="1" hangingPunct="1">
              <a:lnSpc>
                <a:spcPct val="150000"/>
              </a:lnSpc>
            </a:pPr>
            <a:r>
              <a:rPr lang="zh-CN" altLang="en-US" dirty="0"/>
              <a:t>采用路障同步，在一个超步内，所有存储操作和通信操作完成后，才能开始下一个超步。</a:t>
            </a:r>
          </a:p>
          <a:p>
            <a:pPr lvl="2" eaLnBrk="1" hangingPunct="1">
              <a:lnSpc>
                <a:spcPct val="150000"/>
              </a:lnSpc>
            </a:pPr>
            <a:r>
              <a:rPr lang="en-US" altLang="zh-CN" dirty="0"/>
              <a:t>BSP</a:t>
            </a:r>
            <a:r>
              <a:rPr lang="zh-CN" altLang="en-US" dirty="0"/>
              <a:t>模型考虑了除用于进程管理的并行性开销外的所有其他开销，更为现实。</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39939" name="Rectangle 3"/>
          <p:cNvSpPr>
            <a:spLocks noGrp="1" noChangeArrowheads="1"/>
          </p:cNvSpPr>
          <p:nvPr>
            <p:ph idx="1"/>
          </p:nvPr>
        </p:nvSpPr>
        <p:spPr>
          <a:xfrm>
            <a:off x="2590800" y="1981201"/>
            <a:ext cx="7543800" cy="4327525"/>
          </a:xfrm>
        </p:spPr>
        <p:txBody>
          <a:bodyPr/>
          <a:lstStyle/>
          <a:p>
            <a:pPr eaLnBrk="1" hangingPunct="1">
              <a:lnSpc>
                <a:spcPct val="120000"/>
              </a:lnSpc>
            </a:pPr>
            <a:r>
              <a:rPr lang="zh-CN" altLang="en-US" sz="2000"/>
              <a:t>抽象机模型</a:t>
            </a:r>
          </a:p>
          <a:p>
            <a:pPr lvl="1" eaLnBrk="1" hangingPunct="1">
              <a:lnSpc>
                <a:spcPct val="120000"/>
              </a:lnSpc>
            </a:pPr>
            <a:r>
              <a:rPr lang="zh-CN" altLang="en-US" sz="2000"/>
              <a:t>阶段并行模型</a:t>
            </a:r>
          </a:p>
          <a:p>
            <a:pPr lvl="2" eaLnBrk="1" hangingPunct="1">
              <a:lnSpc>
                <a:spcPct val="120000"/>
              </a:lnSpc>
            </a:pPr>
            <a:r>
              <a:rPr lang="zh-CN" altLang="en-US" sz="2000"/>
              <a:t>一个并行程序以一系列阶段加以执行，在当前阶段的所有操作未完成之前，不能开始下一阶段的操作。</a:t>
            </a:r>
          </a:p>
          <a:p>
            <a:pPr lvl="2" eaLnBrk="1" hangingPunct="1">
              <a:lnSpc>
                <a:spcPct val="120000"/>
              </a:lnSpc>
            </a:pPr>
            <a:r>
              <a:rPr lang="zh-CN" altLang="en-US" sz="2000"/>
              <a:t>共有三类阶段：</a:t>
            </a:r>
          </a:p>
          <a:p>
            <a:pPr lvl="3" eaLnBrk="1" hangingPunct="1">
              <a:lnSpc>
                <a:spcPct val="120000"/>
              </a:lnSpc>
            </a:pPr>
            <a:r>
              <a:rPr lang="zh-CN" altLang="en-US"/>
              <a:t>并行化阶段：涉及进程管理的开销阶段。</a:t>
            </a:r>
          </a:p>
          <a:p>
            <a:pPr lvl="3" eaLnBrk="1" hangingPunct="1">
              <a:lnSpc>
                <a:spcPct val="120000"/>
              </a:lnSpc>
            </a:pPr>
            <a:r>
              <a:rPr lang="zh-CN" altLang="en-US"/>
              <a:t>计算阶段：处理器执行若干局部计算操作，结点所需的所有数据均可在局部存储器中访问到。</a:t>
            </a:r>
          </a:p>
          <a:p>
            <a:pPr lvl="3" eaLnBrk="1" hangingPunct="1">
              <a:lnSpc>
                <a:spcPct val="120000"/>
              </a:lnSpc>
            </a:pPr>
            <a:r>
              <a:rPr lang="zh-CN" altLang="en-US"/>
              <a:t>交互阶段：完成交互操作所需执行的任务，如通信、同步或是聚集操作。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1555" name="Rectangle 3"/>
          <p:cNvSpPr>
            <a:spLocks noGrp="1" noChangeArrowheads="1"/>
          </p:cNvSpPr>
          <p:nvPr>
            <p:ph idx="1"/>
          </p:nvPr>
        </p:nvSpPr>
        <p:spPr>
          <a:xfrm>
            <a:off x="3467100" y="2133600"/>
            <a:ext cx="6591300" cy="3778250"/>
          </a:xfrm>
        </p:spPr>
        <p:txBody>
          <a:bodyPr rtlCol="0">
            <a:normAutofit fontScale="85000" lnSpcReduction="20000"/>
          </a:bodyPr>
          <a:lstStyle/>
          <a:p>
            <a:pPr eaLnBrk="1" fontAlgn="auto" hangingPunct="1">
              <a:lnSpc>
                <a:spcPct val="12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20000"/>
              </a:lnSpc>
              <a:spcAft>
                <a:spcPts val="0"/>
              </a:spcAft>
              <a:buFont typeface="Wingdings 3" charset="2"/>
              <a:buChar char=""/>
              <a:defRPr/>
            </a:pPr>
            <a:r>
              <a:rPr lang="en-US" altLang="zh-CN" sz="2000" dirty="0">
                <a:solidFill>
                  <a:schemeClr val="tx1">
                    <a:lumMod val="75000"/>
                    <a:lumOff val="25000"/>
                  </a:schemeClr>
                </a:solidFill>
              </a:rPr>
              <a:t>SIMD</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单指令多数据流机 </a:t>
            </a:r>
            <a:r>
              <a:rPr lang="en-US" altLang="zh-CN" sz="1800" dirty="0">
                <a:solidFill>
                  <a:schemeClr val="tx1">
                    <a:lumMod val="75000"/>
                    <a:lumOff val="25000"/>
                  </a:schemeClr>
                </a:solidFill>
              </a:rPr>
              <a:t>– </a:t>
            </a:r>
            <a:r>
              <a:rPr lang="zh-CN" altLang="en-US" sz="1800" dirty="0">
                <a:solidFill>
                  <a:schemeClr val="tx1">
                    <a:lumMod val="75000"/>
                    <a:lumOff val="25000"/>
                  </a:schemeClr>
                </a:solidFill>
              </a:rPr>
              <a:t>多为专用型计算机</a:t>
            </a:r>
          </a:p>
          <a:p>
            <a:pPr lvl="1" eaLnBrk="1" fontAlgn="auto" hangingPunct="1">
              <a:lnSpc>
                <a:spcPct val="120000"/>
              </a:lnSpc>
              <a:spcAft>
                <a:spcPts val="0"/>
              </a:spcAft>
              <a:buFont typeface="Wingdings 3" charset="2"/>
              <a:buChar char=""/>
              <a:defRPr/>
            </a:pPr>
            <a:r>
              <a:rPr lang="en-US" altLang="zh-CN" sz="2000" dirty="0">
                <a:solidFill>
                  <a:schemeClr val="tx1">
                    <a:lumMod val="75000"/>
                    <a:lumOff val="25000"/>
                  </a:schemeClr>
                </a:solidFill>
              </a:rPr>
              <a:t>MIMD</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并行向量处理机</a:t>
            </a:r>
            <a:r>
              <a:rPr lang="en-US" altLang="zh-CN" sz="1800" dirty="0">
                <a:solidFill>
                  <a:schemeClr val="tx1">
                    <a:lumMod val="75000"/>
                    <a:lumOff val="25000"/>
                  </a:schemeClr>
                </a:solidFill>
              </a:rPr>
              <a:t>(PVP)</a:t>
            </a:r>
          </a:p>
          <a:p>
            <a:pPr lvl="3" eaLnBrk="1" fontAlgn="auto" hangingPunct="1">
              <a:lnSpc>
                <a:spcPct val="120000"/>
              </a:lnSpc>
              <a:spcAft>
                <a:spcPts val="0"/>
              </a:spcAft>
              <a:buFont typeface="Wingdings 3" charset="2"/>
              <a:buChar char=""/>
              <a:defRPr/>
            </a:pPr>
            <a:r>
              <a:rPr lang="zh-CN" altLang="en-US" sz="1600" dirty="0">
                <a:solidFill>
                  <a:schemeClr val="tx1">
                    <a:lumMod val="75000"/>
                    <a:lumOff val="25000"/>
                  </a:schemeClr>
                </a:solidFill>
              </a:rPr>
              <a:t>基本构件多采用定制</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对称多处理机</a:t>
            </a:r>
            <a:r>
              <a:rPr lang="en-US" altLang="zh-CN" sz="1800" dirty="0">
                <a:solidFill>
                  <a:schemeClr val="tx1">
                    <a:lumMod val="75000"/>
                    <a:lumOff val="25000"/>
                  </a:schemeClr>
                </a:solidFill>
              </a:rPr>
              <a:t>(SMP)</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大规模并行处理机</a:t>
            </a:r>
            <a:r>
              <a:rPr lang="en-US" altLang="zh-CN" sz="1800" dirty="0">
                <a:solidFill>
                  <a:schemeClr val="tx1">
                    <a:lumMod val="75000"/>
                    <a:lumOff val="25000"/>
                  </a:schemeClr>
                </a:solidFill>
              </a:rPr>
              <a:t>(MPP)</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工作站群</a:t>
            </a:r>
            <a:r>
              <a:rPr lang="en-US" altLang="zh-CN" sz="1800" dirty="0">
                <a:solidFill>
                  <a:schemeClr val="tx1">
                    <a:lumMod val="75000"/>
                    <a:lumOff val="25000"/>
                  </a:schemeClr>
                </a:solidFill>
              </a:rPr>
              <a:t>/</a:t>
            </a:r>
            <a:r>
              <a:rPr lang="zh-CN" altLang="en-US" sz="1800" dirty="0">
                <a:solidFill>
                  <a:schemeClr val="tx1">
                    <a:lumMod val="75000"/>
                    <a:lumOff val="25000"/>
                  </a:schemeClr>
                </a:solidFill>
              </a:rPr>
              <a:t>计算机机群</a:t>
            </a:r>
            <a:r>
              <a:rPr lang="en-US" altLang="zh-CN" sz="1800" dirty="0">
                <a:solidFill>
                  <a:schemeClr val="tx1">
                    <a:lumMod val="75000"/>
                    <a:lumOff val="25000"/>
                  </a:schemeClr>
                </a:solidFill>
              </a:rPr>
              <a:t>(COW)</a:t>
            </a:r>
          </a:p>
          <a:p>
            <a:pPr lvl="2" eaLnBrk="1" fontAlgn="auto" hangingPunct="1">
              <a:lnSpc>
                <a:spcPct val="120000"/>
              </a:lnSpc>
              <a:spcAft>
                <a:spcPts val="0"/>
              </a:spcAft>
              <a:buFont typeface="Wingdings 3" charset="2"/>
              <a:buChar char=""/>
              <a:defRPr/>
            </a:pPr>
            <a:r>
              <a:rPr lang="zh-CN" altLang="en-US" sz="1800" dirty="0">
                <a:solidFill>
                  <a:schemeClr val="tx1">
                    <a:lumMod val="75000"/>
                    <a:lumOff val="25000"/>
                  </a:schemeClr>
                </a:solidFill>
              </a:rPr>
              <a:t>分布共享存储器多处理机</a:t>
            </a:r>
            <a:r>
              <a:rPr lang="en-US" altLang="zh-CN" sz="1800" dirty="0">
                <a:solidFill>
                  <a:schemeClr val="tx1">
                    <a:lumMod val="75000"/>
                    <a:lumOff val="25000"/>
                  </a:schemeClr>
                </a:solidFill>
              </a:rPr>
              <a:t>(DSM)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2579" name="Rectangle 3"/>
          <p:cNvSpPr>
            <a:spLocks noGrp="1" noChangeArrowheads="1"/>
          </p:cNvSpPr>
          <p:nvPr>
            <p:ph idx="1"/>
          </p:nvPr>
        </p:nvSpPr>
        <p:spPr>
          <a:xfrm>
            <a:off x="2590800" y="1981201"/>
            <a:ext cx="7543800" cy="2455863"/>
          </a:xfrm>
        </p:spPr>
        <p:txBody>
          <a:bodyPr rtlCol="0">
            <a:normAutofit fontScale="70000" lnSpcReduction="20000"/>
          </a:bodyPr>
          <a:lstStyle/>
          <a:p>
            <a:pPr eaLnBrk="1" fontAlgn="auto" hangingPunct="1">
              <a:lnSpc>
                <a:spcPct val="160000"/>
              </a:lnSpc>
              <a:spcAft>
                <a:spcPts val="0"/>
              </a:spcAft>
              <a:buFont typeface="Wingdings 3" charset="2"/>
              <a:buChar char=""/>
              <a:defRPr/>
            </a:pPr>
            <a:r>
              <a:rPr lang="zh-CN" altLang="en-US" sz="28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并行向量处理机</a:t>
            </a:r>
            <a:r>
              <a:rPr lang="en-US" altLang="zh-CN" sz="2400" dirty="0">
                <a:solidFill>
                  <a:schemeClr val="tx1">
                    <a:lumMod val="75000"/>
                    <a:lumOff val="25000"/>
                  </a:schemeClr>
                </a:solidFill>
              </a:rPr>
              <a:t>(PVP)</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VP</a:t>
            </a:r>
            <a:r>
              <a:rPr lang="zh-CN" altLang="en-US" sz="2000" dirty="0">
                <a:solidFill>
                  <a:schemeClr val="tx1">
                    <a:lumMod val="75000"/>
                    <a:lumOff val="25000"/>
                  </a:schemeClr>
                </a:solidFill>
              </a:rPr>
              <a:t>：定制向量处理器，数量不多，功能很强。</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SM</a:t>
            </a:r>
            <a:r>
              <a:rPr lang="zh-CN" altLang="en-US" sz="2000" dirty="0">
                <a:solidFill>
                  <a:schemeClr val="tx1">
                    <a:lumMod val="75000"/>
                    <a:lumOff val="25000"/>
                  </a:schemeClr>
                </a:solidFill>
              </a:rPr>
              <a:t>：共享存储器。</a:t>
            </a:r>
          </a:p>
          <a:p>
            <a:pPr lvl="2" eaLnBrk="1" fontAlgn="auto" hangingPunct="1">
              <a:lnSpc>
                <a:spcPct val="160000"/>
              </a:lnSpc>
              <a:spcAft>
                <a:spcPts val="0"/>
              </a:spcAft>
              <a:buFont typeface="Wingdings 3" charset="2"/>
              <a:buChar char=""/>
              <a:defRPr/>
            </a:pPr>
            <a:r>
              <a:rPr lang="en-US" altLang="zh-CN" sz="2000" dirty="0">
                <a:solidFill>
                  <a:schemeClr val="tx1">
                    <a:lumMod val="75000"/>
                    <a:lumOff val="25000"/>
                  </a:schemeClr>
                </a:solidFill>
              </a:rPr>
              <a:t>PVP</a:t>
            </a:r>
            <a:r>
              <a:rPr lang="zh-CN" altLang="en-US" sz="2000" dirty="0">
                <a:solidFill>
                  <a:schemeClr val="tx1">
                    <a:lumMod val="75000"/>
                    <a:lumOff val="25000"/>
                  </a:schemeClr>
                </a:solidFill>
              </a:rPr>
              <a:t>通常不使用高速缓存，而是使用大量向量寄存器以及指令缓存。</a:t>
            </a:r>
          </a:p>
        </p:txBody>
      </p:sp>
      <p:grpSp>
        <p:nvGrpSpPr>
          <p:cNvPr id="43012" name="Group 21"/>
          <p:cNvGrpSpPr>
            <a:grpSpLocks/>
          </p:cNvGrpSpPr>
          <p:nvPr/>
        </p:nvGrpSpPr>
        <p:grpSpPr bwMode="auto">
          <a:xfrm>
            <a:off x="4440238" y="4724402"/>
            <a:ext cx="3606800" cy="1503363"/>
            <a:chOff x="1837" y="2383"/>
            <a:chExt cx="2272" cy="947"/>
          </a:xfrm>
        </p:grpSpPr>
        <p:sp>
          <p:nvSpPr>
            <p:cNvPr id="43013" name="Text Box 4"/>
            <p:cNvSpPr txBox="1">
              <a:spLocks noChangeArrowheads="1"/>
            </p:cNvSpPr>
            <p:nvPr/>
          </p:nvSpPr>
          <p:spPr bwMode="auto">
            <a:xfrm>
              <a:off x="1837"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VP</a:t>
              </a:r>
            </a:p>
          </p:txBody>
        </p:sp>
        <p:sp>
          <p:nvSpPr>
            <p:cNvPr id="43014" name="Text Box 5"/>
            <p:cNvSpPr txBox="1">
              <a:spLocks noChangeArrowheads="1"/>
            </p:cNvSpPr>
            <p:nvPr/>
          </p:nvSpPr>
          <p:spPr bwMode="auto">
            <a:xfrm>
              <a:off x="2404"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rgbClr val="000000"/>
                  </a:solidFill>
                </a:rPr>
                <a:t>VP</a:t>
              </a:r>
            </a:p>
          </p:txBody>
        </p:sp>
        <p:sp>
          <p:nvSpPr>
            <p:cNvPr id="43015" name="Text Box 7"/>
            <p:cNvSpPr txBox="1">
              <a:spLocks noChangeArrowheads="1"/>
            </p:cNvSpPr>
            <p:nvPr/>
          </p:nvSpPr>
          <p:spPr bwMode="auto">
            <a:xfrm>
              <a:off x="1837"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6" name="Text Box 8"/>
            <p:cNvSpPr txBox="1">
              <a:spLocks noChangeArrowheads="1"/>
            </p:cNvSpPr>
            <p:nvPr/>
          </p:nvSpPr>
          <p:spPr bwMode="auto">
            <a:xfrm>
              <a:off x="2404"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7" name="Text Box 9"/>
            <p:cNvSpPr txBox="1">
              <a:spLocks noChangeArrowheads="1"/>
            </p:cNvSpPr>
            <p:nvPr/>
          </p:nvSpPr>
          <p:spPr bwMode="auto">
            <a:xfrm>
              <a:off x="3787" y="3097"/>
              <a:ext cx="322"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3018" name="Text Box 10"/>
            <p:cNvSpPr txBox="1">
              <a:spLocks noChangeArrowheads="1"/>
            </p:cNvSpPr>
            <p:nvPr/>
          </p:nvSpPr>
          <p:spPr bwMode="auto">
            <a:xfrm>
              <a:off x="3034" y="2383"/>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a:t>
              </a:r>
            </a:p>
          </p:txBody>
        </p:sp>
        <p:sp>
          <p:nvSpPr>
            <p:cNvPr id="43019" name="Text Box 11"/>
            <p:cNvSpPr txBox="1">
              <a:spLocks noChangeArrowheads="1"/>
            </p:cNvSpPr>
            <p:nvPr/>
          </p:nvSpPr>
          <p:spPr bwMode="auto">
            <a:xfrm>
              <a:off x="3034" y="3097"/>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3020" name="Text Box 12"/>
            <p:cNvSpPr txBox="1">
              <a:spLocks noChangeArrowheads="1"/>
            </p:cNvSpPr>
            <p:nvPr/>
          </p:nvSpPr>
          <p:spPr bwMode="auto">
            <a:xfrm>
              <a:off x="1837" y="2754"/>
              <a:ext cx="2268" cy="236"/>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dirty="0">
                  <a:solidFill>
                    <a:srgbClr val="000000"/>
                  </a:solidFill>
                </a:rPr>
                <a:t>定制高带宽纵横交叉开关网络</a:t>
              </a:r>
            </a:p>
          </p:txBody>
        </p:sp>
        <p:sp>
          <p:nvSpPr>
            <p:cNvPr id="43021" name="Line 13"/>
            <p:cNvSpPr>
              <a:spLocks noChangeShapeType="1"/>
            </p:cNvSpPr>
            <p:nvPr/>
          </p:nvSpPr>
          <p:spPr bwMode="auto">
            <a:xfrm>
              <a:off x="2026"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2" name="Line 14"/>
            <p:cNvSpPr>
              <a:spLocks noChangeShapeType="1"/>
            </p:cNvSpPr>
            <p:nvPr/>
          </p:nvSpPr>
          <p:spPr bwMode="auto">
            <a:xfrm>
              <a:off x="2593"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3" name="Line 15"/>
            <p:cNvSpPr>
              <a:spLocks noChangeShapeType="1"/>
            </p:cNvSpPr>
            <p:nvPr/>
          </p:nvSpPr>
          <p:spPr bwMode="auto">
            <a:xfrm>
              <a:off x="3854" y="2647"/>
              <a:ext cx="0" cy="1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4" name="Line 16"/>
            <p:cNvSpPr>
              <a:spLocks noChangeShapeType="1"/>
            </p:cNvSpPr>
            <p:nvPr/>
          </p:nvSpPr>
          <p:spPr bwMode="auto">
            <a:xfrm>
              <a:off x="2026"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5" name="Line 17"/>
            <p:cNvSpPr>
              <a:spLocks noChangeShapeType="1"/>
            </p:cNvSpPr>
            <p:nvPr/>
          </p:nvSpPr>
          <p:spPr bwMode="auto">
            <a:xfrm>
              <a:off x="2593"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6" name="Line 18"/>
            <p:cNvSpPr>
              <a:spLocks noChangeShapeType="1"/>
            </p:cNvSpPr>
            <p:nvPr/>
          </p:nvSpPr>
          <p:spPr bwMode="auto">
            <a:xfrm>
              <a:off x="3854" y="2986"/>
              <a:ext cx="0" cy="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7" name="Text Box 20"/>
            <p:cNvSpPr txBox="1">
              <a:spLocks noChangeArrowheads="1"/>
            </p:cNvSpPr>
            <p:nvPr/>
          </p:nvSpPr>
          <p:spPr bwMode="auto">
            <a:xfrm>
              <a:off x="3787" y="2383"/>
              <a:ext cx="304"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VP</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45059" name="Rectangle 3"/>
          <p:cNvSpPr>
            <a:spLocks noGrp="1" noChangeArrowheads="1"/>
          </p:cNvSpPr>
          <p:nvPr>
            <p:ph idx="1"/>
          </p:nvPr>
        </p:nvSpPr>
        <p:spPr>
          <a:xfrm>
            <a:off x="2590800" y="1981200"/>
            <a:ext cx="7543800" cy="2960688"/>
          </a:xfrm>
        </p:spPr>
        <p:txBody>
          <a:bodyPr>
            <a:normAutofit fontScale="77500" lnSpcReduction="20000"/>
          </a:bodyPr>
          <a:lstStyle/>
          <a:p>
            <a:pPr eaLnBrk="1" hangingPunct="1">
              <a:lnSpc>
                <a:spcPct val="150000"/>
              </a:lnSpc>
            </a:pPr>
            <a:r>
              <a:rPr lang="zh-CN" altLang="en-US" sz="2400" dirty="0"/>
              <a:t>物理机模型</a:t>
            </a:r>
          </a:p>
          <a:p>
            <a:pPr lvl="1" eaLnBrk="1" hangingPunct="1">
              <a:lnSpc>
                <a:spcPct val="150000"/>
              </a:lnSpc>
            </a:pPr>
            <a:r>
              <a:rPr lang="zh-CN" altLang="en-US" sz="2000" dirty="0"/>
              <a:t>对称多处理机</a:t>
            </a:r>
            <a:r>
              <a:rPr lang="en-US" altLang="zh-CN" sz="2000" dirty="0"/>
              <a:t>(SMP)</a:t>
            </a:r>
          </a:p>
          <a:p>
            <a:pPr lvl="2" eaLnBrk="1" hangingPunct="1">
              <a:lnSpc>
                <a:spcPct val="150000"/>
              </a:lnSpc>
            </a:pPr>
            <a:r>
              <a:rPr lang="en-US" altLang="zh-CN" sz="1800" dirty="0"/>
              <a:t>P/C</a:t>
            </a:r>
            <a:r>
              <a:rPr lang="zh-CN" altLang="en-US" sz="1800" dirty="0"/>
              <a:t>：微处理器和高速缓存。</a:t>
            </a:r>
          </a:p>
          <a:p>
            <a:pPr lvl="2" eaLnBrk="1" hangingPunct="1">
              <a:lnSpc>
                <a:spcPct val="150000"/>
              </a:lnSpc>
            </a:pPr>
            <a:r>
              <a:rPr lang="en-US" altLang="zh-CN" sz="1800" dirty="0"/>
              <a:t>SM</a:t>
            </a:r>
            <a:r>
              <a:rPr lang="zh-CN" altLang="en-US" sz="1800" dirty="0"/>
              <a:t>：共享存储器。</a:t>
            </a:r>
          </a:p>
          <a:p>
            <a:pPr lvl="2" eaLnBrk="1" hangingPunct="1">
              <a:lnSpc>
                <a:spcPct val="150000"/>
              </a:lnSpc>
            </a:pPr>
            <a:r>
              <a:rPr lang="zh-CN" altLang="en-US" sz="1800" dirty="0"/>
              <a:t>与</a:t>
            </a:r>
            <a:r>
              <a:rPr lang="en-US" altLang="zh-CN" sz="1800" dirty="0"/>
              <a:t>PVP</a:t>
            </a:r>
            <a:r>
              <a:rPr lang="zh-CN" altLang="en-US" sz="1800" dirty="0"/>
              <a:t>不同，采用商品化微处理器，带有片内和片外高速缓存。</a:t>
            </a:r>
          </a:p>
          <a:p>
            <a:pPr lvl="2" eaLnBrk="1" hangingPunct="1">
              <a:lnSpc>
                <a:spcPct val="150000"/>
              </a:lnSpc>
            </a:pPr>
            <a:r>
              <a:rPr lang="zh-CN" altLang="en-US" sz="1800" dirty="0"/>
              <a:t>对称性指每个处理器平等地访问共享存储器、</a:t>
            </a:r>
            <a:r>
              <a:rPr lang="en-US" altLang="zh-CN" sz="1800" dirty="0"/>
              <a:t>I/O</a:t>
            </a:r>
            <a:r>
              <a:rPr lang="zh-CN" altLang="en-US" sz="1800" dirty="0"/>
              <a:t>部件以及操作系统服务。</a:t>
            </a:r>
          </a:p>
          <a:p>
            <a:pPr lvl="2" eaLnBrk="1" hangingPunct="1">
              <a:lnSpc>
                <a:spcPct val="150000"/>
              </a:lnSpc>
            </a:pPr>
            <a:r>
              <a:rPr lang="zh-CN" altLang="en-US" sz="1800" dirty="0"/>
              <a:t>使用集中式共享存储器和总线或交叉网络的系统互连，一旦建成就难以扩展。</a:t>
            </a:r>
          </a:p>
        </p:txBody>
      </p:sp>
      <p:grpSp>
        <p:nvGrpSpPr>
          <p:cNvPr id="45060" name="Group 20"/>
          <p:cNvGrpSpPr>
            <a:grpSpLocks/>
          </p:cNvGrpSpPr>
          <p:nvPr/>
        </p:nvGrpSpPr>
        <p:grpSpPr bwMode="auto">
          <a:xfrm>
            <a:off x="5880100" y="4941890"/>
            <a:ext cx="3024188" cy="1547813"/>
            <a:chOff x="2064" y="2341"/>
            <a:chExt cx="1769" cy="975"/>
          </a:xfrm>
        </p:grpSpPr>
        <p:sp>
          <p:nvSpPr>
            <p:cNvPr id="45061" name="Text Box 5"/>
            <p:cNvSpPr txBox="1">
              <a:spLocks noChangeArrowheads="1"/>
            </p:cNvSpPr>
            <p:nvPr/>
          </p:nvSpPr>
          <p:spPr bwMode="auto">
            <a:xfrm>
              <a:off x="2064"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2" name="Text Box 6"/>
            <p:cNvSpPr txBox="1">
              <a:spLocks noChangeArrowheads="1"/>
            </p:cNvSpPr>
            <p:nvPr/>
          </p:nvSpPr>
          <p:spPr bwMode="auto">
            <a:xfrm>
              <a:off x="2561"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3" name="Text Box 7"/>
            <p:cNvSpPr txBox="1">
              <a:spLocks noChangeArrowheads="1"/>
            </p:cNvSpPr>
            <p:nvPr/>
          </p:nvSpPr>
          <p:spPr bwMode="auto">
            <a:xfrm>
              <a:off x="3379" y="2341"/>
              <a:ext cx="357"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5064" name="Text Box 8"/>
            <p:cNvSpPr txBox="1">
              <a:spLocks noChangeArrowheads="1"/>
            </p:cNvSpPr>
            <p:nvPr/>
          </p:nvSpPr>
          <p:spPr bwMode="auto">
            <a:xfrm>
              <a:off x="2064"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5" name="Text Box 9"/>
            <p:cNvSpPr txBox="1">
              <a:spLocks noChangeArrowheads="1"/>
            </p:cNvSpPr>
            <p:nvPr/>
          </p:nvSpPr>
          <p:spPr bwMode="auto">
            <a:xfrm>
              <a:off x="2561"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6" name="Text Box 10"/>
            <p:cNvSpPr txBox="1">
              <a:spLocks noChangeArrowheads="1"/>
            </p:cNvSpPr>
            <p:nvPr/>
          </p:nvSpPr>
          <p:spPr bwMode="auto">
            <a:xfrm>
              <a:off x="3468" y="3083"/>
              <a:ext cx="299" cy="23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SM</a:t>
              </a:r>
            </a:p>
          </p:txBody>
        </p:sp>
        <p:sp>
          <p:nvSpPr>
            <p:cNvPr id="45067" name="Text Box 11"/>
            <p:cNvSpPr txBox="1">
              <a:spLocks noChangeArrowheads="1"/>
            </p:cNvSpPr>
            <p:nvPr/>
          </p:nvSpPr>
          <p:spPr bwMode="auto">
            <a:xfrm>
              <a:off x="3015" y="2341"/>
              <a:ext cx="3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5068" name="Text Box 12"/>
            <p:cNvSpPr txBox="1">
              <a:spLocks noChangeArrowheads="1"/>
            </p:cNvSpPr>
            <p:nvPr/>
          </p:nvSpPr>
          <p:spPr bwMode="auto">
            <a:xfrm>
              <a:off x="3015" y="3083"/>
              <a:ext cx="3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5069" name="Text Box 13"/>
            <p:cNvSpPr txBox="1">
              <a:spLocks noChangeArrowheads="1"/>
            </p:cNvSpPr>
            <p:nvPr/>
          </p:nvSpPr>
          <p:spPr bwMode="auto">
            <a:xfrm>
              <a:off x="2064" y="2704"/>
              <a:ext cx="1769"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总线或纵横交叉开关网络</a:t>
              </a:r>
            </a:p>
          </p:txBody>
        </p:sp>
        <p:sp>
          <p:nvSpPr>
            <p:cNvPr id="45070" name="Line 14"/>
            <p:cNvSpPr>
              <a:spLocks noChangeShapeType="1"/>
            </p:cNvSpPr>
            <p:nvPr/>
          </p:nvSpPr>
          <p:spPr bwMode="auto">
            <a:xfrm>
              <a:off x="2289"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1" name="Line 15"/>
            <p:cNvSpPr>
              <a:spLocks noChangeShapeType="1"/>
            </p:cNvSpPr>
            <p:nvPr/>
          </p:nvSpPr>
          <p:spPr bwMode="auto">
            <a:xfrm>
              <a:off x="2697"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2" name="Line 16"/>
            <p:cNvSpPr>
              <a:spLocks noChangeShapeType="1"/>
            </p:cNvSpPr>
            <p:nvPr/>
          </p:nvSpPr>
          <p:spPr bwMode="auto">
            <a:xfrm>
              <a:off x="3605" y="261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3" name="Line 17"/>
            <p:cNvSpPr>
              <a:spLocks noChangeShapeType="1"/>
            </p:cNvSpPr>
            <p:nvPr/>
          </p:nvSpPr>
          <p:spPr bwMode="auto">
            <a:xfrm>
              <a:off x="2200"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4" name="Line 18"/>
            <p:cNvSpPr>
              <a:spLocks noChangeShapeType="1"/>
            </p:cNvSpPr>
            <p:nvPr/>
          </p:nvSpPr>
          <p:spPr bwMode="auto">
            <a:xfrm>
              <a:off x="2697"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5075" name="Line 19"/>
            <p:cNvSpPr>
              <a:spLocks noChangeShapeType="1"/>
            </p:cNvSpPr>
            <p:nvPr/>
          </p:nvSpPr>
          <p:spPr bwMode="auto">
            <a:xfrm>
              <a:off x="3605" y="2976"/>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3468688" y="623888"/>
            <a:ext cx="6589712" cy="1281112"/>
          </a:xfrm>
        </p:spPr>
        <p:txBody>
          <a:bodyPr/>
          <a:lstStyle/>
          <a:p>
            <a:pPr eaLnBrk="1" hangingPunct="1"/>
            <a:r>
              <a:rPr lang="zh-CN" altLang="en-US"/>
              <a:t>二、相关领域与概念</a:t>
            </a:r>
          </a:p>
        </p:txBody>
      </p:sp>
      <p:sp>
        <p:nvSpPr>
          <p:cNvPr id="23555" name="内容占位符 2"/>
          <p:cNvSpPr>
            <a:spLocks noGrp="1"/>
          </p:cNvSpPr>
          <p:nvPr>
            <p:ph idx="1"/>
          </p:nvPr>
        </p:nvSpPr>
        <p:spPr>
          <a:xfrm>
            <a:off x="3467100" y="2133600"/>
            <a:ext cx="6591300" cy="3778250"/>
          </a:xfrm>
        </p:spPr>
        <p:txBody>
          <a:bodyPr/>
          <a:lstStyle/>
          <a:p>
            <a:pPr eaLnBrk="1" hangingPunct="1"/>
            <a:r>
              <a:rPr lang="zh-CN" altLang="en-US" dirty="0"/>
              <a:t>高性能计算 </a:t>
            </a:r>
            <a:r>
              <a:rPr lang="en-US" altLang="zh-CN" dirty="0"/>
              <a:t>(High Performance Computing)</a:t>
            </a:r>
          </a:p>
          <a:p>
            <a:pPr eaLnBrk="1" hangingPunct="1"/>
            <a:r>
              <a:rPr lang="zh-CN" altLang="en-US" dirty="0"/>
              <a:t>分布式计算 </a:t>
            </a:r>
            <a:r>
              <a:rPr lang="en-US" altLang="zh-CN" dirty="0"/>
              <a:t>(Distributed Computing)</a:t>
            </a:r>
          </a:p>
          <a:p>
            <a:pPr eaLnBrk="1" hangingPunct="1"/>
            <a:r>
              <a:rPr lang="zh-CN" altLang="en-US" dirty="0"/>
              <a:t>物联网 </a:t>
            </a:r>
            <a:r>
              <a:rPr lang="en-US" altLang="zh-CN" dirty="0"/>
              <a:t>(The Internet of Things)</a:t>
            </a:r>
          </a:p>
          <a:p>
            <a:pPr eaLnBrk="1" hangingPunct="1"/>
            <a:r>
              <a:rPr lang="zh-CN" altLang="en-US" dirty="0"/>
              <a:t>网格计算 </a:t>
            </a:r>
            <a:r>
              <a:rPr lang="en-US" altLang="zh-CN" dirty="0"/>
              <a:t>(Grid Computing)</a:t>
            </a:r>
          </a:p>
          <a:p>
            <a:pPr eaLnBrk="1" hangingPunct="1"/>
            <a:r>
              <a:rPr lang="zh-CN" altLang="en-US" dirty="0"/>
              <a:t>云计算 </a:t>
            </a:r>
            <a:r>
              <a:rPr lang="en-US" altLang="zh-CN" dirty="0"/>
              <a:t>(Cloud Computing)</a:t>
            </a:r>
          </a:p>
          <a:p>
            <a:pPr eaLnBrk="1" hangingPunct="1"/>
            <a:r>
              <a:rPr lang="zh-CN" altLang="en-US" dirty="0"/>
              <a:t>智慧的地球 </a:t>
            </a:r>
            <a:r>
              <a:rPr lang="en-US" altLang="zh-CN" dirty="0"/>
              <a:t>(Smarter Planet)</a:t>
            </a:r>
          </a:p>
          <a:p>
            <a:pPr eaLnBrk="1" hangingPunct="1"/>
            <a:r>
              <a:rPr lang="zh-CN" altLang="en-US" dirty="0"/>
              <a:t>机器学习 </a:t>
            </a:r>
            <a:r>
              <a:rPr lang="en-US" altLang="zh-CN" dirty="0"/>
              <a:t>(Machine Learning)</a:t>
            </a:r>
          </a:p>
          <a:p>
            <a:pPr eaLnBrk="1" hangingPunct="1"/>
            <a:r>
              <a:rPr lang="zh-CN" altLang="en-US" dirty="0"/>
              <a:t>大数据 </a:t>
            </a:r>
            <a:r>
              <a:rPr lang="en-US" altLang="zh-CN" dirty="0"/>
              <a:t>(Big Data)</a:t>
            </a:r>
          </a:p>
          <a:p>
            <a:pPr eaLnBrk="1" hangingPunct="1"/>
            <a:r>
              <a:rPr lang="en-US" altLang="zh-CN" dirty="0"/>
              <a:t>……</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47107" name="Rectangle 3"/>
          <p:cNvSpPr>
            <a:spLocks noGrp="1" noChangeArrowheads="1"/>
          </p:cNvSpPr>
          <p:nvPr>
            <p:ph idx="1"/>
          </p:nvPr>
        </p:nvSpPr>
        <p:spPr>
          <a:xfrm>
            <a:off x="3468688" y="1981200"/>
            <a:ext cx="6589712" cy="4400550"/>
          </a:xfrm>
        </p:spPr>
        <p:txBody>
          <a:bodyPr>
            <a:normAutofit fontScale="85000" lnSpcReduction="10000"/>
          </a:bodyPr>
          <a:lstStyle/>
          <a:p>
            <a:pPr eaLnBrk="1" hangingPunct="1">
              <a:lnSpc>
                <a:spcPct val="150000"/>
              </a:lnSpc>
            </a:pPr>
            <a:r>
              <a:rPr lang="zh-CN" altLang="en-US" sz="2400" dirty="0"/>
              <a:t>物理机模型</a:t>
            </a:r>
          </a:p>
          <a:p>
            <a:pPr lvl="1" eaLnBrk="1" hangingPunct="1">
              <a:lnSpc>
                <a:spcPct val="150000"/>
              </a:lnSpc>
            </a:pPr>
            <a:r>
              <a:rPr lang="zh-CN" altLang="en-US" sz="2000" dirty="0"/>
              <a:t>分布共享存储器多处理机</a:t>
            </a:r>
            <a:r>
              <a:rPr lang="en-US" altLang="zh-CN" sz="2000" dirty="0"/>
              <a:t>(DSM)</a:t>
            </a:r>
          </a:p>
          <a:p>
            <a:pPr lvl="2" eaLnBrk="1" hangingPunct="1">
              <a:lnSpc>
                <a:spcPct val="150000"/>
              </a:lnSpc>
            </a:pPr>
            <a:r>
              <a:rPr lang="en-US" altLang="zh-CN" sz="1800" dirty="0"/>
              <a:t>P/C</a:t>
            </a:r>
            <a:r>
              <a:rPr lang="zh-CN" altLang="en-US" sz="1800" dirty="0"/>
              <a:t>：微处理器和高速缓存</a:t>
            </a:r>
          </a:p>
          <a:p>
            <a:pPr lvl="2" eaLnBrk="1" hangingPunct="1">
              <a:lnSpc>
                <a:spcPct val="150000"/>
              </a:lnSpc>
            </a:pPr>
            <a:r>
              <a:rPr lang="en-US" altLang="zh-CN" sz="1800" dirty="0"/>
              <a:t>LM</a:t>
            </a:r>
            <a:r>
              <a:rPr lang="zh-CN" altLang="en-US" sz="1800" dirty="0"/>
              <a:t>：本地存储器</a:t>
            </a:r>
          </a:p>
          <a:p>
            <a:pPr lvl="2" eaLnBrk="1" hangingPunct="1">
              <a:lnSpc>
                <a:spcPct val="150000"/>
              </a:lnSpc>
            </a:pPr>
            <a:r>
              <a:rPr lang="en-US" altLang="zh-CN" sz="1800" dirty="0"/>
              <a:t>DIR</a:t>
            </a:r>
            <a:r>
              <a:rPr lang="zh-CN" altLang="en-US" sz="1800" dirty="0"/>
              <a:t>：高速缓存目录，用来支持分布式一致高速缓存。</a:t>
            </a:r>
          </a:p>
          <a:p>
            <a:pPr lvl="2" eaLnBrk="1" hangingPunct="1">
              <a:lnSpc>
                <a:spcPct val="150000"/>
              </a:lnSpc>
            </a:pPr>
            <a:r>
              <a:rPr lang="en-US" altLang="zh-CN" sz="1800" dirty="0"/>
              <a:t>NIC</a:t>
            </a:r>
            <a:r>
              <a:rPr lang="zh-CN" altLang="en-US" sz="1800" dirty="0"/>
              <a:t>：网络接口电路</a:t>
            </a:r>
          </a:p>
          <a:p>
            <a:pPr lvl="2" eaLnBrk="1" hangingPunct="1">
              <a:lnSpc>
                <a:spcPct val="150000"/>
              </a:lnSpc>
            </a:pPr>
            <a:r>
              <a:rPr lang="en-US" altLang="zh-CN" sz="1800" dirty="0"/>
              <a:t>MB</a:t>
            </a:r>
            <a:r>
              <a:rPr lang="zh-CN" altLang="en-US" sz="1800" dirty="0"/>
              <a:t>：存储器总线</a:t>
            </a:r>
          </a:p>
          <a:p>
            <a:pPr lvl="2" eaLnBrk="1" hangingPunct="1">
              <a:lnSpc>
                <a:spcPct val="150000"/>
              </a:lnSpc>
            </a:pPr>
            <a:r>
              <a:rPr lang="en-US" altLang="zh-CN" sz="1800" dirty="0"/>
              <a:t>DSM</a:t>
            </a:r>
            <a:r>
              <a:rPr lang="zh-CN" altLang="en-US" sz="1800" dirty="0"/>
              <a:t>与</a:t>
            </a:r>
            <a:r>
              <a:rPr lang="en-US" altLang="zh-CN" sz="1800" dirty="0"/>
              <a:t>SMP</a:t>
            </a:r>
            <a:r>
              <a:rPr lang="zh-CN" altLang="en-US" sz="1800" dirty="0"/>
              <a:t>（对称多处理机）的主要区别在于</a:t>
            </a:r>
            <a:r>
              <a:rPr lang="en-US" altLang="zh-CN" sz="1800" dirty="0"/>
              <a:t>DSM</a:t>
            </a:r>
            <a:r>
              <a:rPr lang="zh-CN" altLang="en-US" sz="1800" dirty="0"/>
              <a:t>的存储器是分布在各结点中的，但系统通过硬件和软件为用户建立了一个单地址空间的幻觉。</a:t>
            </a:r>
            <a:endParaRPr lang="en-US" altLang="zh-CN"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56675" name="Rectangle 3"/>
          <p:cNvSpPr>
            <a:spLocks noGrp="1" noChangeArrowheads="1"/>
          </p:cNvSpPr>
          <p:nvPr>
            <p:ph idx="1"/>
          </p:nvPr>
        </p:nvSpPr>
        <p:spPr>
          <a:xfrm>
            <a:off x="2590801" y="1981201"/>
            <a:ext cx="7826375" cy="2600325"/>
          </a:xfrm>
        </p:spPr>
        <p:txBody>
          <a:bodyPr rtlCol="0">
            <a:normAutofit lnSpcReduction="10000"/>
          </a:bodyPr>
          <a:lstStyle/>
          <a:p>
            <a:pPr eaLnBrk="1" fontAlgn="auto" hangingPunct="1">
              <a:spcAft>
                <a:spcPts val="0"/>
              </a:spcAft>
              <a:buFont typeface="Wingdings 3" charset="2"/>
              <a:buChar char=""/>
              <a:defRPr/>
            </a:pPr>
            <a:r>
              <a:rPr lang="zh-CN" altLang="en-US" sz="2800">
                <a:solidFill>
                  <a:schemeClr val="tx1">
                    <a:lumMod val="75000"/>
                    <a:lumOff val="25000"/>
                  </a:schemeClr>
                </a:solidFill>
              </a:rPr>
              <a:t>物理机模型</a:t>
            </a:r>
          </a:p>
          <a:p>
            <a:pPr lvl="1" eaLnBrk="1" fontAlgn="auto" hangingPunct="1">
              <a:spcAft>
                <a:spcPts val="0"/>
              </a:spcAft>
              <a:buFont typeface="Wingdings 3" charset="2"/>
              <a:buChar char=""/>
              <a:defRPr/>
            </a:pPr>
            <a:r>
              <a:rPr lang="zh-CN" altLang="en-US" sz="2400">
                <a:solidFill>
                  <a:schemeClr val="tx1">
                    <a:lumMod val="75000"/>
                    <a:lumOff val="25000"/>
                  </a:schemeClr>
                </a:solidFill>
              </a:rPr>
              <a:t>大规模并行处理机</a:t>
            </a:r>
            <a:r>
              <a:rPr lang="en-US" altLang="zh-CN" sz="2400">
                <a:solidFill>
                  <a:schemeClr val="tx1">
                    <a:lumMod val="75000"/>
                    <a:lumOff val="25000"/>
                  </a:schemeClr>
                </a:solidFill>
              </a:rPr>
              <a:t>(MPP)</a:t>
            </a:r>
          </a:p>
          <a:p>
            <a:pPr lvl="2" eaLnBrk="1" fontAlgn="auto" hangingPunct="1">
              <a:spcAft>
                <a:spcPts val="0"/>
              </a:spcAft>
              <a:buFont typeface="Wingdings 3" charset="2"/>
              <a:buChar char=""/>
              <a:defRPr/>
            </a:pPr>
            <a:r>
              <a:rPr lang="en-US" altLang="zh-CN" sz="2000">
                <a:solidFill>
                  <a:schemeClr val="tx1">
                    <a:lumMod val="75000"/>
                    <a:lumOff val="25000"/>
                  </a:schemeClr>
                </a:solidFill>
              </a:rPr>
              <a:t>P/C</a:t>
            </a:r>
            <a:r>
              <a:rPr lang="zh-CN" altLang="en-US" sz="2000">
                <a:solidFill>
                  <a:schemeClr val="tx1">
                    <a:lumMod val="75000"/>
                    <a:lumOff val="25000"/>
                  </a:schemeClr>
                </a:solidFill>
              </a:rPr>
              <a:t>：微处理器和高速缓存</a:t>
            </a:r>
          </a:p>
          <a:p>
            <a:pPr lvl="2" eaLnBrk="1" fontAlgn="auto" hangingPunct="1">
              <a:spcAft>
                <a:spcPts val="0"/>
              </a:spcAft>
              <a:buFont typeface="Wingdings 3" charset="2"/>
              <a:buChar char=""/>
              <a:defRPr/>
            </a:pPr>
            <a:r>
              <a:rPr lang="en-US" altLang="zh-CN" sz="2000">
                <a:solidFill>
                  <a:schemeClr val="tx1">
                    <a:lumMod val="75000"/>
                    <a:lumOff val="25000"/>
                  </a:schemeClr>
                </a:solidFill>
              </a:rPr>
              <a:t>LM</a:t>
            </a:r>
            <a:r>
              <a:rPr lang="zh-CN" altLang="en-US" sz="2000">
                <a:solidFill>
                  <a:schemeClr val="tx1">
                    <a:lumMod val="75000"/>
                    <a:lumOff val="25000"/>
                  </a:schemeClr>
                </a:solidFill>
              </a:rPr>
              <a:t>：本地存储器</a:t>
            </a:r>
          </a:p>
          <a:p>
            <a:pPr lvl="2" eaLnBrk="1" fontAlgn="auto" hangingPunct="1">
              <a:spcAft>
                <a:spcPts val="0"/>
              </a:spcAft>
              <a:buFont typeface="Wingdings 3" charset="2"/>
              <a:buChar char=""/>
              <a:defRPr/>
            </a:pPr>
            <a:r>
              <a:rPr lang="en-US" altLang="zh-CN" sz="2000">
                <a:solidFill>
                  <a:schemeClr val="tx1">
                    <a:lumMod val="75000"/>
                    <a:lumOff val="25000"/>
                  </a:schemeClr>
                </a:solidFill>
              </a:rPr>
              <a:t>NIC</a:t>
            </a:r>
            <a:r>
              <a:rPr lang="zh-CN" altLang="en-US" sz="2000">
                <a:solidFill>
                  <a:schemeClr val="tx1">
                    <a:lumMod val="75000"/>
                    <a:lumOff val="25000"/>
                  </a:schemeClr>
                </a:solidFill>
              </a:rPr>
              <a:t>：网络接口电路</a:t>
            </a:r>
          </a:p>
          <a:p>
            <a:pPr lvl="2" eaLnBrk="1" fontAlgn="auto" hangingPunct="1">
              <a:spcAft>
                <a:spcPts val="0"/>
              </a:spcAft>
              <a:buFont typeface="Wingdings 3" charset="2"/>
              <a:buChar char=""/>
              <a:defRPr/>
            </a:pPr>
            <a:r>
              <a:rPr lang="en-US" altLang="zh-CN" sz="2000">
                <a:solidFill>
                  <a:schemeClr val="tx1">
                    <a:lumMod val="75000"/>
                    <a:lumOff val="25000"/>
                  </a:schemeClr>
                </a:solidFill>
              </a:rPr>
              <a:t>MB</a:t>
            </a:r>
            <a:r>
              <a:rPr lang="zh-CN" altLang="en-US" sz="2000">
                <a:solidFill>
                  <a:schemeClr val="tx1">
                    <a:lumMod val="75000"/>
                    <a:lumOff val="25000"/>
                  </a:schemeClr>
                </a:solidFill>
              </a:rPr>
              <a:t>：存储器总线</a:t>
            </a:r>
            <a:endParaRPr lang="en-US" altLang="zh-CN" sz="2000">
              <a:solidFill>
                <a:schemeClr val="tx1">
                  <a:lumMod val="75000"/>
                  <a:lumOff val="25000"/>
                </a:schemeClr>
              </a:solidFill>
            </a:endParaRPr>
          </a:p>
        </p:txBody>
      </p:sp>
      <p:grpSp>
        <p:nvGrpSpPr>
          <p:cNvPr id="49156" name="Group 28"/>
          <p:cNvGrpSpPr>
            <a:grpSpLocks/>
          </p:cNvGrpSpPr>
          <p:nvPr/>
        </p:nvGrpSpPr>
        <p:grpSpPr bwMode="auto">
          <a:xfrm>
            <a:off x="6311901" y="3876674"/>
            <a:ext cx="4176713" cy="2730500"/>
            <a:chOff x="1111" y="2125"/>
            <a:chExt cx="2631" cy="1720"/>
          </a:xfrm>
        </p:grpSpPr>
        <p:grpSp>
          <p:nvGrpSpPr>
            <p:cNvPr id="49157" name="Group 13"/>
            <p:cNvGrpSpPr>
              <a:grpSpLocks/>
            </p:cNvGrpSpPr>
            <p:nvPr/>
          </p:nvGrpSpPr>
          <p:grpSpPr bwMode="auto">
            <a:xfrm>
              <a:off x="1111" y="2125"/>
              <a:ext cx="998" cy="1214"/>
              <a:chOff x="1111" y="2125"/>
              <a:chExt cx="998" cy="1214"/>
            </a:xfrm>
          </p:grpSpPr>
          <p:sp>
            <p:nvSpPr>
              <p:cNvPr id="49172" name="Rectangle 12"/>
              <p:cNvSpPr>
                <a:spLocks noChangeArrowheads="1"/>
              </p:cNvSpPr>
              <p:nvPr/>
            </p:nvSpPr>
            <p:spPr bwMode="auto">
              <a:xfrm>
                <a:off x="1111" y="2634"/>
                <a:ext cx="998" cy="233"/>
              </a:xfrm>
              <a:prstGeom prst="rect">
                <a:avLst/>
              </a:prstGeom>
              <a:solidFill>
                <a:schemeClr val="accent1"/>
              </a:solidFill>
              <a:ln w="2857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49173" name="Text Box 4"/>
              <p:cNvSpPr txBox="1">
                <a:spLocks noChangeArrowheads="1"/>
              </p:cNvSpPr>
              <p:nvPr/>
            </p:nvSpPr>
            <p:spPr bwMode="auto">
              <a:xfrm>
                <a:off x="1466" y="2352"/>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9174" name="Text Box 5"/>
              <p:cNvSpPr txBox="1">
                <a:spLocks noChangeArrowheads="1"/>
              </p:cNvSpPr>
              <p:nvPr/>
            </p:nvSpPr>
            <p:spPr bwMode="auto">
              <a:xfrm>
                <a:off x="1466" y="2659"/>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LM</a:t>
                </a:r>
              </a:p>
            </p:txBody>
          </p:sp>
          <p:sp>
            <p:nvSpPr>
              <p:cNvPr id="49175" name="Text Box 6"/>
              <p:cNvSpPr txBox="1">
                <a:spLocks noChangeArrowheads="1"/>
              </p:cNvSpPr>
              <p:nvPr/>
            </p:nvSpPr>
            <p:spPr bwMode="auto">
              <a:xfrm>
                <a:off x="1466" y="2976"/>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NIC</a:t>
                </a:r>
              </a:p>
            </p:txBody>
          </p:sp>
          <p:sp>
            <p:nvSpPr>
              <p:cNvPr id="49176" name="Text Box 7"/>
              <p:cNvSpPr txBox="1">
                <a:spLocks noChangeArrowheads="1"/>
              </p:cNvSpPr>
              <p:nvPr/>
            </p:nvSpPr>
            <p:spPr bwMode="auto">
              <a:xfrm>
                <a:off x="1144" y="2125"/>
                <a:ext cx="3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MB</a:t>
                </a:r>
              </a:p>
            </p:txBody>
          </p:sp>
          <p:sp>
            <p:nvSpPr>
              <p:cNvPr id="49177" name="Line 8"/>
              <p:cNvSpPr>
                <a:spLocks noChangeShapeType="1"/>
              </p:cNvSpPr>
              <p:nvPr/>
            </p:nvSpPr>
            <p:spPr bwMode="auto">
              <a:xfrm>
                <a:off x="1292" y="2296"/>
                <a:ext cx="0" cy="104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8" name="Line 9"/>
              <p:cNvSpPr>
                <a:spLocks noChangeShapeType="1"/>
              </p:cNvSpPr>
              <p:nvPr/>
            </p:nvSpPr>
            <p:spPr bwMode="auto">
              <a:xfrm>
                <a:off x="1292" y="2478"/>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9" name="Line 10"/>
              <p:cNvSpPr>
                <a:spLocks noChangeShapeType="1"/>
              </p:cNvSpPr>
              <p:nvPr/>
            </p:nvSpPr>
            <p:spPr bwMode="auto">
              <a:xfrm>
                <a:off x="1292" y="2795"/>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80" name="Line 11"/>
              <p:cNvSpPr>
                <a:spLocks noChangeShapeType="1"/>
              </p:cNvSpPr>
              <p:nvPr/>
            </p:nvSpPr>
            <p:spPr bwMode="auto">
              <a:xfrm>
                <a:off x="1292" y="3077"/>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nvGrpSpPr>
            <p:cNvPr id="49158" name="Group 14"/>
            <p:cNvGrpSpPr>
              <a:grpSpLocks/>
            </p:cNvGrpSpPr>
            <p:nvPr/>
          </p:nvGrpSpPr>
          <p:grpSpPr bwMode="auto">
            <a:xfrm>
              <a:off x="2744" y="2125"/>
              <a:ext cx="998" cy="1214"/>
              <a:chOff x="1111" y="2125"/>
              <a:chExt cx="998" cy="1214"/>
            </a:xfrm>
          </p:grpSpPr>
          <p:sp>
            <p:nvSpPr>
              <p:cNvPr id="49163" name="Rectangle 15"/>
              <p:cNvSpPr>
                <a:spLocks noChangeArrowheads="1"/>
              </p:cNvSpPr>
              <p:nvPr/>
            </p:nvSpPr>
            <p:spPr bwMode="auto">
              <a:xfrm>
                <a:off x="1111" y="2634"/>
                <a:ext cx="998" cy="233"/>
              </a:xfrm>
              <a:prstGeom prst="rect">
                <a:avLst/>
              </a:prstGeom>
              <a:solidFill>
                <a:schemeClr val="accent1"/>
              </a:solidFill>
              <a:ln w="2857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49164" name="Text Box 16"/>
              <p:cNvSpPr txBox="1">
                <a:spLocks noChangeArrowheads="1"/>
              </p:cNvSpPr>
              <p:nvPr/>
            </p:nvSpPr>
            <p:spPr bwMode="auto">
              <a:xfrm>
                <a:off x="1466" y="2352"/>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P/C</a:t>
                </a:r>
              </a:p>
            </p:txBody>
          </p:sp>
          <p:sp>
            <p:nvSpPr>
              <p:cNvPr id="49165" name="Text Box 17"/>
              <p:cNvSpPr txBox="1">
                <a:spLocks noChangeArrowheads="1"/>
              </p:cNvSpPr>
              <p:nvPr/>
            </p:nvSpPr>
            <p:spPr bwMode="auto">
              <a:xfrm>
                <a:off x="1466" y="2659"/>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LM</a:t>
                </a:r>
              </a:p>
            </p:txBody>
          </p:sp>
          <p:sp>
            <p:nvSpPr>
              <p:cNvPr id="49166" name="Text Box 18"/>
              <p:cNvSpPr txBox="1">
                <a:spLocks noChangeArrowheads="1"/>
              </p:cNvSpPr>
              <p:nvPr/>
            </p:nvSpPr>
            <p:spPr bwMode="auto">
              <a:xfrm>
                <a:off x="1466" y="2976"/>
                <a:ext cx="512" cy="233"/>
              </a:xfrm>
              <a:prstGeom prst="rect">
                <a:avLst/>
              </a:prstGeom>
              <a:solidFill>
                <a:schemeClr va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NIC</a:t>
                </a:r>
              </a:p>
            </p:txBody>
          </p:sp>
          <p:sp>
            <p:nvSpPr>
              <p:cNvPr id="49167" name="Text Box 19"/>
              <p:cNvSpPr txBox="1">
                <a:spLocks noChangeArrowheads="1"/>
              </p:cNvSpPr>
              <p:nvPr/>
            </p:nvSpPr>
            <p:spPr bwMode="auto">
              <a:xfrm>
                <a:off x="1144" y="2125"/>
                <a:ext cx="3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MB</a:t>
                </a:r>
              </a:p>
            </p:txBody>
          </p:sp>
          <p:sp>
            <p:nvSpPr>
              <p:cNvPr id="49168" name="Line 20"/>
              <p:cNvSpPr>
                <a:spLocks noChangeShapeType="1"/>
              </p:cNvSpPr>
              <p:nvPr/>
            </p:nvSpPr>
            <p:spPr bwMode="auto">
              <a:xfrm>
                <a:off x="1292" y="2296"/>
                <a:ext cx="0" cy="104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69" name="Line 21"/>
              <p:cNvSpPr>
                <a:spLocks noChangeShapeType="1"/>
              </p:cNvSpPr>
              <p:nvPr/>
            </p:nvSpPr>
            <p:spPr bwMode="auto">
              <a:xfrm>
                <a:off x="1292" y="2478"/>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0" name="Line 22"/>
              <p:cNvSpPr>
                <a:spLocks noChangeShapeType="1"/>
              </p:cNvSpPr>
              <p:nvPr/>
            </p:nvSpPr>
            <p:spPr bwMode="auto">
              <a:xfrm>
                <a:off x="1292" y="2795"/>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71" name="Line 23"/>
              <p:cNvSpPr>
                <a:spLocks noChangeShapeType="1"/>
              </p:cNvSpPr>
              <p:nvPr/>
            </p:nvSpPr>
            <p:spPr bwMode="auto">
              <a:xfrm>
                <a:off x="1292" y="3077"/>
                <a:ext cx="18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49159" name="Text Box 24"/>
            <p:cNvSpPr txBox="1">
              <a:spLocks noChangeArrowheads="1"/>
            </p:cNvSpPr>
            <p:nvPr/>
          </p:nvSpPr>
          <p:spPr bwMode="auto">
            <a:xfrm>
              <a:off x="2272" y="2579"/>
              <a:ext cx="40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49160" name="Text Box 25"/>
            <p:cNvSpPr txBox="1">
              <a:spLocks noChangeArrowheads="1"/>
            </p:cNvSpPr>
            <p:nvPr/>
          </p:nvSpPr>
          <p:spPr bwMode="auto">
            <a:xfrm>
              <a:off x="1111" y="3612"/>
              <a:ext cx="2631" cy="233"/>
            </a:xfrm>
            <a:prstGeom prst="rect">
              <a:avLst/>
            </a:prstGeom>
            <a:solidFill>
              <a:srgbClr val="FFFF00"/>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定制网络</a:t>
              </a:r>
            </a:p>
          </p:txBody>
        </p:sp>
        <p:sp>
          <p:nvSpPr>
            <p:cNvPr id="49161" name="Line 26"/>
            <p:cNvSpPr>
              <a:spLocks noChangeShapeType="1"/>
            </p:cNvSpPr>
            <p:nvPr/>
          </p:nvSpPr>
          <p:spPr bwMode="auto">
            <a:xfrm>
              <a:off x="1701" y="3249"/>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162" name="Line 27"/>
            <p:cNvSpPr>
              <a:spLocks noChangeShapeType="1"/>
            </p:cNvSpPr>
            <p:nvPr/>
          </p:nvSpPr>
          <p:spPr bwMode="auto">
            <a:xfrm>
              <a:off x="3379" y="3249"/>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5587" name="Rectangle 3"/>
          <p:cNvSpPr>
            <a:spLocks noGrp="1" noChangeArrowheads="1"/>
          </p:cNvSpPr>
          <p:nvPr>
            <p:ph idx="1"/>
          </p:nvPr>
        </p:nvSpPr>
        <p:spPr>
          <a:xfrm>
            <a:off x="2590801" y="1981200"/>
            <a:ext cx="7826375" cy="4687888"/>
          </a:xfrm>
        </p:spPr>
        <p:txBody>
          <a:bodyPr rtlCol="0">
            <a:normAutofit fontScale="77500" lnSpcReduction="2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大规模并行处理机</a:t>
            </a:r>
            <a:r>
              <a:rPr lang="en-US" altLang="zh-CN" sz="2000" dirty="0">
                <a:solidFill>
                  <a:schemeClr val="tx1">
                    <a:lumMod val="75000"/>
                    <a:lumOff val="25000"/>
                  </a:schemeClr>
                </a:solidFill>
              </a:rPr>
              <a:t>(MPP)</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在处理结点中使用商品化微处理器。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在处理结点内使用物理上分布的存储器。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使用具有高通信带宽和低时速的互连。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能扩展成具有成百甚至成千个处理器。</a:t>
            </a:r>
            <a:endParaRPr lang="en-US" altLang="zh-CN" sz="1800" dirty="0">
              <a:solidFill>
                <a:schemeClr val="tx1">
                  <a:lumMod val="75000"/>
                  <a:lumOff val="25000"/>
                </a:schemeClr>
              </a:solidFill>
            </a:endParaRP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类似于多处理机模型，是异步</a:t>
            </a:r>
            <a:r>
              <a:rPr lang="en-US" altLang="zh-CN" sz="1800" dirty="0">
                <a:solidFill>
                  <a:schemeClr val="tx1">
                    <a:lumMod val="75000"/>
                    <a:lumOff val="25000"/>
                  </a:schemeClr>
                </a:solidFill>
              </a:rPr>
              <a:t>MIMD</a:t>
            </a:r>
            <a:r>
              <a:rPr lang="zh-CN" altLang="en-US" sz="1800" dirty="0">
                <a:solidFill>
                  <a:schemeClr val="tx1">
                    <a:lumMod val="75000"/>
                    <a:lumOff val="25000"/>
                  </a:schemeClr>
                </a:solidFill>
              </a:rPr>
              <a:t>机，但进程同步采用锁式消息传递操作，而不是用共享变量同步操作加以实现。</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程序由多个进程组成，每个进程有自己的私有地址空间。</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通过消息传递实现进程间互相作用。</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结点间用高速、专用通信网加以互连，称这些结点为紧耦合的。</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468688" y="623888"/>
            <a:ext cx="6589712" cy="1281112"/>
          </a:xfrm>
        </p:spPr>
        <p:txBody>
          <a:bodyPr/>
          <a:lstStyle/>
          <a:p>
            <a:pPr eaLnBrk="1" hangingPunct="1"/>
            <a:r>
              <a:rPr lang="zh-CN" altLang="en-US"/>
              <a:t>五、并行计算机模型</a:t>
            </a:r>
          </a:p>
        </p:txBody>
      </p:sp>
      <p:sp>
        <p:nvSpPr>
          <p:cNvPr id="198659" name="Rectangle 3"/>
          <p:cNvSpPr>
            <a:spLocks noGrp="1" noChangeArrowheads="1"/>
          </p:cNvSpPr>
          <p:nvPr>
            <p:ph idx="1"/>
          </p:nvPr>
        </p:nvSpPr>
        <p:spPr>
          <a:xfrm>
            <a:off x="2590800" y="1981200"/>
            <a:ext cx="7543800" cy="4471988"/>
          </a:xfrm>
        </p:spPr>
        <p:txBody>
          <a:bodyPr rtlCol="0">
            <a:normAutofit fontScale="85000" lnSpcReduction="1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物理机模型</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工作站机群</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计算机机群</a:t>
            </a:r>
            <a:r>
              <a:rPr lang="en-US" altLang="zh-CN" sz="2000" dirty="0">
                <a:solidFill>
                  <a:schemeClr val="tx1">
                    <a:lumMod val="75000"/>
                    <a:lumOff val="25000"/>
                  </a:schemeClr>
                </a:solidFill>
              </a:rPr>
              <a:t>(COW)</a:t>
            </a:r>
          </a:p>
          <a:p>
            <a:pPr lvl="2" eaLnBrk="1" fontAlgn="auto" hangingPunct="1">
              <a:lnSpc>
                <a:spcPct val="160000"/>
              </a:lnSpc>
              <a:spcAft>
                <a:spcPts val="0"/>
              </a:spcAft>
              <a:buFont typeface="Wingdings 3" charset="2"/>
              <a:buChar char=""/>
              <a:defRPr/>
            </a:pPr>
            <a:r>
              <a:rPr lang="en-US" altLang="zh-CN" sz="1800" dirty="0">
                <a:solidFill>
                  <a:schemeClr val="tx1">
                    <a:lumMod val="75000"/>
                    <a:lumOff val="25000"/>
                  </a:schemeClr>
                </a:solidFill>
              </a:rPr>
              <a:t>COW</a:t>
            </a:r>
            <a:r>
              <a:rPr lang="zh-CN" altLang="en-US" sz="1800" dirty="0">
                <a:solidFill>
                  <a:schemeClr val="tx1">
                    <a:lumMod val="75000"/>
                    <a:lumOff val="25000"/>
                  </a:schemeClr>
                </a:solidFill>
              </a:rPr>
              <a:t>的每个结点可以是一个完整的工作站，不包含某些外设（如监视器、键盘、鼠标等），也可以是一台</a:t>
            </a:r>
            <a:r>
              <a:rPr lang="en-US" altLang="zh-CN" sz="1800" dirty="0">
                <a:solidFill>
                  <a:schemeClr val="tx1">
                    <a:lumMod val="75000"/>
                    <a:lumOff val="25000"/>
                  </a:schemeClr>
                </a:solidFill>
              </a:rPr>
              <a:t>SMP</a:t>
            </a:r>
            <a:r>
              <a:rPr lang="zh-CN" altLang="en-US" sz="1800" dirty="0">
                <a:solidFill>
                  <a:schemeClr val="tx1">
                    <a:lumMod val="75000"/>
                    <a:lumOff val="25000"/>
                  </a:schemeClr>
                </a:solidFill>
              </a:rPr>
              <a:t>或</a:t>
            </a:r>
            <a:r>
              <a:rPr lang="en-US" altLang="zh-CN" sz="1800" dirty="0">
                <a:solidFill>
                  <a:schemeClr val="tx1">
                    <a:lumMod val="75000"/>
                    <a:lumOff val="25000"/>
                  </a:schemeClr>
                </a:solidFill>
              </a:rPr>
              <a:t>PC</a:t>
            </a:r>
            <a:r>
              <a:rPr lang="zh-CN" altLang="en-US" sz="1800" dirty="0">
                <a:solidFill>
                  <a:schemeClr val="tx1">
                    <a:lumMod val="75000"/>
                    <a:lumOff val="25000"/>
                  </a:schemeClr>
                </a:solidFill>
              </a:rPr>
              <a:t>。</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结点间一般通过低廉的商品化网络，如以太网、</a:t>
            </a:r>
            <a:r>
              <a:rPr lang="en-US" altLang="zh-CN" sz="1800" dirty="0">
                <a:solidFill>
                  <a:schemeClr val="tx1">
                    <a:lumMod val="75000"/>
                    <a:lumOff val="25000"/>
                  </a:schemeClr>
                </a:solidFill>
              </a:rPr>
              <a:t>FDDI</a:t>
            </a:r>
            <a:r>
              <a:rPr lang="zh-CN" altLang="en-US" sz="1800" dirty="0">
                <a:solidFill>
                  <a:schemeClr val="tx1">
                    <a:lumMod val="75000"/>
                    <a:lumOff val="25000"/>
                  </a:schemeClr>
                </a:solidFill>
              </a:rPr>
              <a:t>、光通道、</a:t>
            </a:r>
            <a:r>
              <a:rPr lang="en-US" altLang="zh-CN" sz="1800" dirty="0">
                <a:solidFill>
                  <a:schemeClr val="tx1">
                    <a:lumMod val="75000"/>
                    <a:lumOff val="25000"/>
                  </a:schemeClr>
                </a:solidFill>
              </a:rPr>
              <a:t>ATM</a:t>
            </a:r>
            <a:r>
              <a:rPr lang="zh-CN" altLang="en-US" sz="1800" dirty="0">
                <a:solidFill>
                  <a:schemeClr val="tx1">
                    <a:lumMod val="75000"/>
                    <a:lumOff val="25000"/>
                  </a:schemeClr>
                </a:solidFill>
              </a:rPr>
              <a:t>开关实现互连。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不同于</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a:t>
            </a:r>
            <a:r>
              <a:rPr lang="en-US" altLang="zh-CN" sz="1800" dirty="0">
                <a:solidFill>
                  <a:schemeClr val="tx1">
                    <a:lumMod val="75000"/>
                    <a:lumOff val="25000"/>
                  </a:schemeClr>
                </a:solidFill>
              </a:rPr>
              <a:t>COW</a:t>
            </a:r>
            <a:r>
              <a:rPr lang="zh-CN" altLang="en-US" sz="1800" dirty="0">
                <a:solidFill>
                  <a:schemeClr val="tx1">
                    <a:lumMod val="75000"/>
                    <a:lumOff val="25000"/>
                  </a:schemeClr>
                </a:solidFill>
              </a:rPr>
              <a:t>的网络接口与结点中的</a:t>
            </a:r>
            <a:r>
              <a:rPr lang="en-US" altLang="zh-CN" sz="1800" dirty="0">
                <a:solidFill>
                  <a:schemeClr val="tx1">
                    <a:lumMod val="75000"/>
                    <a:lumOff val="25000"/>
                  </a:schemeClr>
                </a:solidFill>
              </a:rPr>
              <a:t>I/O</a:t>
            </a:r>
            <a:r>
              <a:rPr lang="zh-CN" altLang="en-US" sz="1800" dirty="0">
                <a:solidFill>
                  <a:schemeClr val="tx1">
                    <a:lumMod val="75000"/>
                    <a:lumOff val="25000"/>
                  </a:schemeClr>
                </a:solidFill>
              </a:rPr>
              <a:t>总线松耦合相连。</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通常都有一个局部磁盘，而</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结点中可能没有。</a:t>
            </a:r>
          </a:p>
          <a:p>
            <a:pPr lvl="2" eaLnBrk="1" fontAlgn="auto" hangingPunct="1">
              <a:lnSpc>
                <a:spcPct val="160000"/>
              </a:lnSpc>
              <a:spcAft>
                <a:spcPts val="0"/>
              </a:spcAft>
              <a:buFont typeface="Wingdings 3" charset="2"/>
              <a:buChar char=""/>
              <a:defRPr/>
            </a:pPr>
            <a:r>
              <a:rPr lang="zh-CN" altLang="en-US" sz="1800" dirty="0">
                <a:solidFill>
                  <a:schemeClr val="tx1">
                    <a:lumMod val="75000"/>
                    <a:lumOff val="25000"/>
                  </a:schemeClr>
                </a:solidFill>
              </a:rPr>
              <a:t>每个结点上驻留着一个完整的操作系统，而在</a:t>
            </a:r>
            <a:r>
              <a:rPr lang="en-US" altLang="zh-CN" sz="1800" dirty="0">
                <a:solidFill>
                  <a:schemeClr val="tx1">
                    <a:lumMod val="75000"/>
                    <a:lumOff val="25000"/>
                  </a:schemeClr>
                </a:solidFill>
              </a:rPr>
              <a:t>MPP</a:t>
            </a:r>
            <a:r>
              <a:rPr lang="zh-CN" altLang="en-US" sz="1800" dirty="0">
                <a:solidFill>
                  <a:schemeClr val="tx1">
                    <a:lumMod val="75000"/>
                    <a:lumOff val="25000"/>
                  </a:schemeClr>
                </a:solidFill>
              </a:rPr>
              <a:t>的某些结点中可能只有操作系统的微核。</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4275" name="Rectangle 3"/>
          <p:cNvSpPr>
            <a:spLocks noGrp="1" noChangeArrowheads="1"/>
          </p:cNvSpPr>
          <p:nvPr>
            <p:ph idx="1"/>
          </p:nvPr>
        </p:nvSpPr>
        <p:spPr>
          <a:xfrm>
            <a:off x="3467100" y="2133600"/>
            <a:ext cx="6591300" cy="3778250"/>
          </a:xfrm>
        </p:spPr>
        <p:txBody>
          <a:bodyPr/>
          <a:lstStyle/>
          <a:p>
            <a:pPr eaLnBrk="1" hangingPunct="1">
              <a:lnSpc>
                <a:spcPct val="120000"/>
              </a:lnSpc>
            </a:pPr>
            <a:r>
              <a:rPr lang="zh-CN" altLang="en-US"/>
              <a:t>并行处理的特点</a:t>
            </a:r>
          </a:p>
          <a:p>
            <a:pPr lvl="1" eaLnBrk="1" hangingPunct="1">
              <a:lnSpc>
                <a:spcPct val="120000"/>
              </a:lnSpc>
            </a:pPr>
            <a:r>
              <a:rPr lang="zh-CN" altLang="en-US"/>
              <a:t>自治性：各处理器在工作时是相互独立的。</a:t>
            </a:r>
          </a:p>
          <a:p>
            <a:pPr lvl="1" eaLnBrk="1" hangingPunct="1">
              <a:lnSpc>
                <a:spcPct val="120000"/>
              </a:lnSpc>
            </a:pPr>
            <a:r>
              <a:rPr lang="zh-CN" altLang="en-US"/>
              <a:t>合作性：各处理器共同完成一个整体任务，相互之间有协作关系，有数据通信。</a:t>
            </a:r>
          </a:p>
          <a:p>
            <a:pPr lvl="1" eaLnBrk="1" hangingPunct="1">
              <a:lnSpc>
                <a:spcPct val="120000"/>
              </a:lnSpc>
            </a:pPr>
            <a:r>
              <a:rPr lang="zh-CN" altLang="en-US"/>
              <a:t>同时性：各处理器同时都在执行指令，而不是交错执行。</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5299" name="Rectangle 3"/>
          <p:cNvSpPr>
            <a:spLocks noGrp="1" noChangeArrowheads="1"/>
          </p:cNvSpPr>
          <p:nvPr>
            <p:ph idx="1"/>
          </p:nvPr>
        </p:nvSpPr>
        <p:spPr>
          <a:xfrm>
            <a:off x="2590800" y="1981200"/>
            <a:ext cx="7543800" cy="655638"/>
          </a:xfrm>
        </p:spPr>
        <p:txBody>
          <a:bodyPr/>
          <a:lstStyle/>
          <a:p>
            <a:pPr eaLnBrk="1" hangingPunct="1"/>
            <a:r>
              <a:rPr lang="zh-CN" altLang="en-US"/>
              <a:t>并行计算举例</a:t>
            </a:r>
          </a:p>
        </p:txBody>
      </p:sp>
      <p:sp>
        <p:nvSpPr>
          <p:cNvPr id="189444" name="Text Box 4"/>
          <p:cNvSpPr txBox="1">
            <a:spLocks noChangeArrowheads="1"/>
          </p:cNvSpPr>
          <p:nvPr/>
        </p:nvSpPr>
        <p:spPr bwMode="auto">
          <a:xfrm>
            <a:off x="2782888" y="3068639"/>
            <a:ext cx="6032500" cy="17541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eaLnBrk="1" fontAlgn="auto" hangingPunct="1">
              <a:lnSpc>
                <a:spcPct val="120000"/>
              </a:lnSpc>
              <a:spcBef>
                <a:spcPts val="0"/>
              </a:spcBef>
              <a:spcAft>
                <a:spcPts val="0"/>
              </a:spcAft>
              <a:defRPr/>
            </a:pPr>
            <a:r>
              <a:rPr lang="zh-CN" altLang="en-US" dirty="0">
                <a:solidFill>
                  <a:schemeClr val="tx1"/>
                </a:solidFill>
              </a:rPr>
              <a:t>设有稠密矩阵</a:t>
            </a:r>
            <a:r>
              <a:rPr lang="en-US" altLang="zh-CN" dirty="0">
                <a:solidFill>
                  <a:schemeClr val="tx1"/>
                </a:solidFill>
              </a:rPr>
              <a:t>A</a:t>
            </a:r>
            <a:r>
              <a:rPr lang="zh-CN" altLang="en-US" dirty="0">
                <a:solidFill>
                  <a:schemeClr val="tx1"/>
                </a:solidFill>
              </a:rPr>
              <a:t>和</a:t>
            </a:r>
            <a:r>
              <a:rPr lang="en-US" altLang="zh-CN" dirty="0">
                <a:solidFill>
                  <a:schemeClr val="tx1"/>
                </a:solidFill>
              </a:rPr>
              <a:t>B</a:t>
            </a:r>
            <a:r>
              <a:rPr lang="zh-CN" altLang="en-US" dirty="0">
                <a:solidFill>
                  <a:schemeClr val="tx1"/>
                </a:solidFill>
              </a:rPr>
              <a:t>，计算</a:t>
            </a:r>
            <a:r>
              <a:rPr lang="en-US" altLang="zh-CN" dirty="0">
                <a:solidFill>
                  <a:schemeClr val="tx1"/>
                </a:solidFill>
              </a:rPr>
              <a:t>C=A*B</a:t>
            </a:r>
            <a:r>
              <a:rPr lang="zh-CN" altLang="en-US" dirty="0">
                <a:solidFill>
                  <a:schemeClr val="tx1"/>
                </a:solidFill>
              </a:rPr>
              <a:t>。</a:t>
            </a:r>
          </a:p>
          <a:p>
            <a:pPr eaLnBrk="1" fontAlgn="auto" hangingPunct="1">
              <a:lnSpc>
                <a:spcPct val="120000"/>
              </a:lnSpc>
              <a:spcBef>
                <a:spcPts val="0"/>
              </a:spcBef>
              <a:spcAft>
                <a:spcPts val="0"/>
              </a:spcAft>
              <a:defRPr/>
            </a:pPr>
            <a:r>
              <a:rPr lang="zh-CN" altLang="en-US" dirty="0">
                <a:solidFill>
                  <a:schemeClr val="tx1"/>
                </a:solidFill>
              </a:rPr>
              <a:t>假设，</a:t>
            </a:r>
            <a:r>
              <a:rPr lang="en-US" altLang="zh-CN" dirty="0">
                <a:solidFill>
                  <a:schemeClr val="tx1"/>
                </a:solidFill>
              </a:rPr>
              <a:t>A</a:t>
            </a:r>
            <a:r>
              <a:rPr lang="en-US" altLang="zh-CN" baseline="-25000" dirty="0">
                <a:solidFill>
                  <a:schemeClr val="tx1"/>
                </a:solidFill>
              </a:rPr>
              <a:t>2*2</a:t>
            </a:r>
            <a:r>
              <a:rPr lang="zh-CN" altLang="en-US" dirty="0">
                <a:solidFill>
                  <a:schemeClr val="tx1"/>
                </a:solidFill>
              </a:rPr>
              <a:t>，</a:t>
            </a:r>
            <a:r>
              <a:rPr lang="en-US" altLang="zh-CN" dirty="0">
                <a:solidFill>
                  <a:schemeClr val="tx1"/>
                </a:solidFill>
              </a:rPr>
              <a:t>B</a:t>
            </a:r>
            <a:r>
              <a:rPr lang="en-US" altLang="zh-CN" baseline="-25000" dirty="0">
                <a:solidFill>
                  <a:schemeClr val="tx1"/>
                </a:solidFill>
              </a:rPr>
              <a:t>2*2</a:t>
            </a:r>
            <a:r>
              <a:rPr lang="zh-CN" altLang="en-US" dirty="0">
                <a:solidFill>
                  <a:schemeClr val="tx1"/>
                </a:solidFill>
              </a:rPr>
              <a:t>，则：</a:t>
            </a:r>
          </a:p>
          <a:p>
            <a:pPr eaLnBrk="1" fontAlgn="auto" hangingPunct="1">
              <a:lnSpc>
                <a:spcPct val="120000"/>
              </a:lnSpc>
              <a:spcBef>
                <a:spcPts val="0"/>
              </a:spcBef>
              <a:spcAft>
                <a:spcPts val="0"/>
              </a:spcAft>
              <a:defRPr/>
            </a:pPr>
            <a:r>
              <a:rPr lang="en-US" altLang="zh-CN" dirty="0" err="1">
                <a:solidFill>
                  <a:schemeClr val="tx1"/>
                </a:solidFill>
              </a:rPr>
              <a:t>c</a:t>
            </a:r>
            <a:r>
              <a:rPr lang="en-US" altLang="zh-CN" baseline="-25000" dirty="0" err="1">
                <a:solidFill>
                  <a:schemeClr val="tx1"/>
                </a:solidFill>
              </a:rPr>
              <a:t>ij</a:t>
            </a:r>
            <a:r>
              <a:rPr lang="en-US" altLang="zh-CN" dirty="0">
                <a:solidFill>
                  <a:schemeClr val="tx1"/>
                </a:solidFill>
              </a:rPr>
              <a:t> = a</a:t>
            </a:r>
            <a:r>
              <a:rPr lang="en-US" altLang="zh-CN" baseline="-25000" dirty="0">
                <a:solidFill>
                  <a:schemeClr val="tx1"/>
                </a:solidFill>
              </a:rPr>
              <a:t>i1</a:t>
            </a:r>
            <a:r>
              <a:rPr lang="en-US" altLang="zh-CN" dirty="0">
                <a:solidFill>
                  <a:schemeClr val="tx1"/>
                </a:solidFill>
              </a:rPr>
              <a:t>*b</a:t>
            </a:r>
            <a:r>
              <a:rPr lang="en-US" altLang="zh-CN" baseline="-25000" dirty="0">
                <a:solidFill>
                  <a:schemeClr val="tx1"/>
                </a:solidFill>
              </a:rPr>
              <a:t>1j</a:t>
            </a:r>
            <a:r>
              <a:rPr lang="en-US" altLang="zh-CN" dirty="0">
                <a:solidFill>
                  <a:schemeClr val="tx1"/>
                </a:solidFill>
              </a:rPr>
              <a:t> + a</a:t>
            </a:r>
            <a:r>
              <a:rPr lang="en-US" altLang="zh-CN" baseline="-25000" dirty="0">
                <a:solidFill>
                  <a:schemeClr val="tx1"/>
                </a:solidFill>
              </a:rPr>
              <a:t>i2</a:t>
            </a:r>
            <a:r>
              <a:rPr lang="en-US" altLang="zh-CN" dirty="0">
                <a:solidFill>
                  <a:schemeClr val="tx1"/>
                </a:solidFill>
              </a:rPr>
              <a:t>b</a:t>
            </a:r>
            <a:r>
              <a:rPr lang="en-US" altLang="zh-CN" baseline="-25000" dirty="0">
                <a:solidFill>
                  <a:schemeClr val="tx1"/>
                </a:solidFill>
              </a:rPr>
              <a:t>2j	</a:t>
            </a:r>
            <a:r>
              <a:rPr lang="en-US" altLang="zh-CN" dirty="0" err="1">
                <a:solidFill>
                  <a:schemeClr val="tx1"/>
                </a:solidFill>
              </a:rPr>
              <a:t>i</a:t>
            </a:r>
            <a:r>
              <a:rPr lang="en-US" altLang="zh-CN" dirty="0">
                <a:solidFill>
                  <a:schemeClr val="tx1"/>
                </a:solidFill>
              </a:rPr>
              <a:t>, j = 1,2</a:t>
            </a:r>
          </a:p>
          <a:p>
            <a:pPr eaLnBrk="1" fontAlgn="auto" hangingPunct="1">
              <a:lnSpc>
                <a:spcPct val="120000"/>
              </a:lnSpc>
              <a:spcBef>
                <a:spcPts val="0"/>
              </a:spcBef>
              <a:spcAft>
                <a:spcPts val="0"/>
              </a:spcAft>
              <a:defRPr/>
            </a:pPr>
            <a:r>
              <a:rPr lang="zh-CN" altLang="en-US" dirty="0">
                <a:solidFill>
                  <a:schemeClr val="tx1"/>
                </a:solidFill>
              </a:rPr>
              <a:t>若动用</a:t>
            </a:r>
            <a:r>
              <a:rPr lang="en-US" altLang="zh-CN" dirty="0">
                <a:solidFill>
                  <a:schemeClr val="tx1"/>
                </a:solidFill>
              </a:rPr>
              <a:t>4</a:t>
            </a:r>
            <a:r>
              <a:rPr lang="zh-CN" altLang="en-US" dirty="0">
                <a:solidFill>
                  <a:schemeClr val="tx1"/>
                </a:solidFill>
              </a:rPr>
              <a:t>个处理器</a:t>
            </a:r>
            <a:r>
              <a:rPr lang="en-US" altLang="zh-CN" dirty="0" err="1">
                <a:solidFill>
                  <a:schemeClr val="tx1"/>
                </a:solidFill>
              </a:rPr>
              <a:t>P</a:t>
            </a:r>
            <a:r>
              <a:rPr lang="en-US" altLang="zh-CN" baseline="-25000" dirty="0" err="1">
                <a:solidFill>
                  <a:schemeClr val="tx1"/>
                </a:solidFill>
              </a:rPr>
              <a:t>ij</a:t>
            </a:r>
            <a:r>
              <a:rPr lang="zh-CN" altLang="en-US" dirty="0">
                <a:solidFill>
                  <a:schemeClr val="tx1"/>
                </a:solidFill>
              </a:rPr>
              <a:t>，分别计算</a:t>
            </a:r>
            <a:r>
              <a:rPr lang="en-US" altLang="zh-CN" dirty="0" err="1">
                <a:solidFill>
                  <a:schemeClr val="tx1"/>
                </a:solidFill>
              </a:rPr>
              <a:t>c</a:t>
            </a:r>
            <a:r>
              <a:rPr lang="en-US" altLang="zh-CN" baseline="-25000" dirty="0" err="1">
                <a:solidFill>
                  <a:schemeClr val="tx1"/>
                </a:solidFill>
              </a:rPr>
              <a:t>ij</a:t>
            </a:r>
            <a:r>
              <a:rPr lang="zh-CN" altLang="en-US" dirty="0">
                <a:solidFill>
                  <a:schemeClr val="tx1"/>
                </a:solidFill>
              </a:rPr>
              <a:t>，则可以同时进行计算。</a:t>
            </a:r>
          </a:p>
          <a:p>
            <a:pPr eaLnBrk="1" fontAlgn="auto" hangingPunct="1">
              <a:lnSpc>
                <a:spcPct val="120000"/>
              </a:lnSpc>
              <a:spcBef>
                <a:spcPts val="0"/>
              </a:spcBef>
              <a:spcAft>
                <a:spcPts val="0"/>
              </a:spcAft>
              <a:defRPr/>
            </a:pPr>
            <a:r>
              <a:rPr lang="zh-CN" altLang="en-US" dirty="0">
                <a:solidFill>
                  <a:schemeClr val="tx1"/>
                </a:solidFill>
              </a:rPr>
              <a:t>在一个并行计算步中，就可以完成计算。</a:t>
            </a:r>
          </a:p>
        </p:txBody>
      </p:sp>
      <p:sp>
        <p:nvSpPr>
          <p:cNvPr id="189445" name="Text Box 5"/>
          <p:cNvSpPr txBox="1">
            <a:spLocks noChangeArrowheads="1"/>
          </p:cNvSpPr>
          <p:nvPr/>
        </p:nvSpPr>
        <p:spPr bwMode="auto">
          <a:xfrm>
            <a:off x="5880100" y="4292600"/>
            <a:ext cx="2262188" cy="17541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spAutoFit/>
          </a:bodyPr>
          <a:lstStyle/>
          <a:p>
            <a:pPr eaLnBrk="1" fontAlgn="auto" hangingPunct="1">
              <a:lnSpc>
                <a:spcPct val="120000"/>
              </a:lnSpc>
              <a:spcBef>
                <a:spcPts val="0"/>
              </a:spcBef>
              <a:spcAft>
                <a:spcPts val="0"/>
              </a:spcAft>
              <a:defRPr/>
            </a:pPr>
            <a:r>
              <a:rPr lang="zh-CN" altLang="en-US"/>
              <a:t>考察下面的例子：</a:t>
            </a:r>
          </a:p>
          <a:p>
            <a:pPr eaLnBrk="1" fontAlgn="auto" hangingPunct="1">
              <a:lnSpc>
                <a:spcPct val="120000"/>
              </a:lnSpc>
              <a:spcBef>
                <a:spcPts val="0"/>
              </a:spcBef>
              <a:spcAft>
                <a:spcPts val="0"/>
              </a:spcAft>
              <a:defRPr/>
            </a:pPr>
            <a:r>
              <a:rPr lang="en-US" altLang="zh-CN"/>
              <a:t>L1: x ← 1</a:t>
            </a:r>
          </a:p>
          <a:p>
            <a:pPr eaLnBrk="1" fontAlgn="auto" hangingPunct="1">
              <a:lnSpc>
                <a:spcPct val="120000"/>
              </a:lnSpc>
              <a:spcBef>
                <a:spcPts val="0"/>
              </a:spcBef>
              <a:spcAft>
                <a:spcPts val="0"/>
              </a:spcAft>
              <a:defRPr/>
            </a:pPr>
            <a:r>
              <a:rPr lang="en-US" altLang="zh-CN"/>
              <a:t>L2: x ← 2*x</a:t>
            </a:r>
          </a:p>
          <a:p>
            <a:pPr eaLnBrk="1" fontAlgn="auto" hangingPunct="1">
              <a:lnSpc>
                <a:spcPct val="120000"/>
              </a:lnSpc>
              <a:spcBef>
                <a:spcPts val="0"/>
              </a:spcBef>
              <a:spcAft>
                <a:spcPts val="0"/>
              </a:spcAft>
              <a:defRPr/>
            </a:pPr>
            <a:r>
              <a:rPr lang="en-US" altLang="zh-CN"/>
              <a:t>L3: x ← 3*x</a:t>
            </a:r>
          </a:p>
          <a:p>
            <a:pPr eaLnBrk="1" fontAlgn="auto" hangingPunct="1">
              <a:lnSpc>
                <a:spcPct val="120000"/>
              </a:lnSpc>
              <a:spcBef>
                <a:spcPts val="0"/>
              </a:spcBef>
              <a:spcAft>
                <a:spcPts val="0"/>
              </a:spcAft>
              <a:defRPr/>
            </a:pPr>
            <a:r>
              <a:rPr lang="zh-CN" altLang="en-US"/>
              <a:t>该例不具备并行性。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 calcmode="lin" valueType="num">
                                      <p:cBhvr>
                                        <p:cTn id="7" dur="500" fill="hold"/>
                                        <p:tgtEl>
                                          <p:spTgt spid="189444"/>
                                        </p:tgtEl>
                                        <p:attrNameLst>
                                          <p:attrName>ppt_w</p:attrName>
                                        </p:attrNameLst>
                                      </p:cBhvr>
                                      <p:tavLst>
                                        <p:tav tm="0">
                                          <p:val>
                                            <p:fltVal val="0"/>
                                          </p:val>
                                        </p:tav>
                                        <p:tav tm="100000">
                                          <p:val>
                                            <p:strVal val="#ppt_w"/>
                                          </p:val>
                                        </p:tav>
                                      </p:tavLst>
                                    </p:anim>
                                    <p:anim calcmode="lin" valueType="num">
                                      <p:cBhvr>
                                        <p:cTn id="8" dur="500" fill="hold"/>
                                        <p:tgtEl>
                                          <p:spTgt spid="189444"/>
                                        </p:tgtEl>
                                        <p:attrNameLst>
                                          <p:attrName>ppt_h</p:attrName>
                                        </p:attrNameLst>
                                      </p:cBhvr>
                                      <p:tavLst>
                                        <p:tav tm="0">
                                          <p:val>
                                            <p:fltVal val="0"/>
                                          </p:val>
                                        </p:tav>
                                        <p:tav tm="100000">
                                          <p:val>
                                            <p:strVal val="#ppt_h"/>
                                          </p:val>
                                        </p:tav>
                                      </p:tavLst>
                                    </p:anim>
                                    <p:animEffect transition="in" filter="fade">
                                      <p:cBhvr>
                                        <p:cTn id="9" dur="500"/>
                                        <p:tgtEl>
                                          <p:spTgt spid="1894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9445"/>
                                        </p:tgtEl>
                                        <p:attrNameLst>
                                          <p:attrName>style.visibility</p:attrName>
                                        </p:attrNameLst>
                                      </p:cBhvr>
                                      <p:to>
                                        <p:strVal val="visible"/>
                                      </p:to>
                                    </p:set>
                                    <p:animEffect transition="in" filter="fade">
                                      <p:cBhvr>
                                        <p:cTn id="14" dur="500"/>
                                        <p:tgtEl>
                                          <p:spTgt spid="189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animBg="1"/>
      <p:bldP spid="1894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37219" name="Rectangle 3"/>
          <p:cNvSpPr>
            <a:spLocks noGrp="1" noChangeArrowheads="1"/>
          </p:cNvSpPr>
          <p:nvPr>
            <p:ph idx="1"/>
          </p:nvPr>
        </p:nvSpPr>
        <p:spPr>
          <a:xfrm>
            <a:off x="3467100" y="2133600"/>
            <a:ext cx="6591300" cy="3778250"/>
          </a:xfrm>
        </p:spPr>
        <p:txBody>
          <a:bodyPr rtlCol="0">
            <a:normAutofit fontScale="77500" lnSpcReduction="20000"/>
          </a:bodyPr>
          <a:lstStyle/>
          <a:p>
            <a:pPr eaLnBrk="1" fontAlgn="auto" hangingPunct="1">
              <a:lnSpc>
                <a:spcPct val="160000"/>
              </a:lnSpc>
              <a:spcAft>
                <a:spcPts val="0"/>
              </a:spcAft>
              <a:buFont typeface="Wingdings 3" charset="2"/>
              <a:buChar char=""/>
              <a:defRPr/>
            </a:pPr>
            <a:r>
              <a:rPr lang="zh-CN" altLang="en-US" sz="2400" dirty="0">
                <a:solidFill>
                  <a:schemeClr val="tx1">
                    <a:lumMod val="75000"/>
                    <a:lumOff val="25000"/>
                  </a:schemeClr>
                </a:solidFill>
              </a:rPr>
              <a:t>并行程序设计方法学</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并行程序设计方法学与顺序程序设计方法学的主要区别在于对问题的看法。</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顺序程序设计方法学将问题或事物的变化理解为单线程的，由一系列不可分割的有</a:t>
            </a:r>
            <a:r>
              <a:rPr lang="zh-CN" altLang="en-US" sz="2000" dirty="0">
                <a:solidFill>
                  <a:srgbClr val="FF0000"/>
                </a:solidFill>
              </a:rPr>
              <a:t>因果关系</a:t>
            </a:r>
            <a:r>
              <a:rPr lang="zh-CN" altLang="en-US" sz="2000" dirty="0">
                <a:solidFill>
                  <a:schemeClr val="tx1">
                    <a:lumMod val="75000"/>
                    <a:lumOff val="25000"/>
                  </a:schemeClr>
                </a:solidFill>
              </a:rPr>
              <a:t>的统一事物；而并行程序设计方法学最基本的一个观点，就是把行为看作是多个事物相互作用的结果，因此并行程序设计的第一工作就是</a:t>
            </a:r>
            <a:r>
              <a:rPr lang="zh-CN" altLang="en-US" sz="2000" dirty="0">
                <a:solidFill>
                  <a:srgbClr val="FF0000"/>
                </a:solidFill>
              </a:rPr>
              <a:t>对问题作并行划分</a:t>
            </a:r>
            <a:r>
              <a:rPr lang="zh-CN" altLang="en-US" sz="2000" dirty="0">
                <a:solidFill>
                  <a:schemeClr val="tx1">
                    <a:lumMod val="75000"/>
                    <a:lumOff val="25000"/>
                  </a:schemeClr>
                </a:solidFill>
              </a:rPr>
              <a:t>。</a:t>
            </a:r>
          </a:p>
          <a:p>
            <a:pPr lvl="1" eaLnBrk="1" fontAlgn="auto" hangingPunct="1">
              <a:lnSpc>
                <a:spcPct val="160000"/>
              </a:lnSpc>
              <a:spcAft>
                <a:spcPts val="0"/>
              </a:spcAft>
              <a:buFont typeface="Wingdings 3" charset="2"/>
              <a:buChar char=""/>
              <a:defRPr/>
            </a:pPr>
            <a:r>
              <a:rPr lang="zh-CN" altLang="en-US" sz="2000" dirty="0">
                <a:solidFill>
                  <a:schemeClr val="tx1">
                    <a:lumMod val="75000"/>
                    <a:lumOff val="25000"/>
                  </a:schemeClr>
                </a:solidFill>
              </a:rPr>
              <a:t>并行程序设计方法学的核心就是并行划分和算法映射，其理论基础是并行计算模型。</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57347" name="Rectangle 3"/>
          <p:cNvSpPr>
            <a:spLocks noGrp="1" noChangeArrowheads="1"/>
          </p:cNvSpPr>
          <p:nvPr>
            <p:ph idx="1"/>
          </p:nvPr>
        </p:nvSpPr>
        <p:spPr>
          <a:xfrm>
            <a:off x="3467100" y="2133600"/>
            <a:ext cx="6591300" cy="3778250"/>
          </a:xfrm>
        </p:spPr>
        <p:txBody>
          <a:bodyPr/>
          <a:lstStyle/>
          <a:p>
            <a:pPr eaLnBrk="1" hangingPunct="1"/>
            <a:r>
              <a:rPr lang="zh-CN" altLang="en-US"/>
              <a:t>并行编程的困难所在</a:t>
            </a:r>
          </a:p>
          <a:p>
            <a:pPr lvl="1" eaLnBrk="1" hangingPunct="1"/>
            <a:r>
              <a:rPr lang="zh-CN" altLang="en-US"/>
              <a:t>并行编程比顺序编程更为复杂。</a:t>
            </a:r>
          </a:p>
          <a:p>
            <a:pPr lvl="1" eaLnBrk="1" hangingPunct="1"/>
            <a:r>
              <a:rPr lang="zh-CN" altLang="en-US"/>
              <a:t>并行编程有许多不同的可参考模型。</a:t>
            </a:r>
          </a:p>
          <a:p>
            <a:pPr lvl="1" eaLnBrk="1" hangingPunct="1"/>
            <a:r>
              <a:rPr lang="zh-CN" altLang="en-US"/>
              <a:t>并行编程的工具软件相对落后。</a:t>
            </a:r>
          </a:p>
          <a:p>
            <a:pPr lvl="1" eaLnBrk="1" hangingPunct="1"/>
            <a:r>
              <a:rPr lang="zh-CN" altLang="en-US"/>
              <a:t>并行编程的程序累积远不如顺序编程。</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67939" name="Rectangle 3"/>
          <p:cNvSpPr>
            <a:spLocks noGrp="1" noChangeArrowheads="1"/>
          </p:cNvSpPr>
          <p:nvPr>
            <p:ph idx="1"/>
          </p:nvPr>
        </p:nvSpPr>
        <p:spPr>
          <a:xfrm>
            <a:off x="2590800" y="1981200"/>
            <a:ext cx="7543800" cy="4687888"/>
          </a:xfrm>
        </p:spPr>
        <p:txBody>
          <a:bodyPr rtlCol="0">
            <a:normAutofit fontScale="92500" lnSpcReduction="10000"/>
          </a:bodyPr>
          <a:lstStyle/>
          <a:p>
            <a:pPr eaLnBrk="1" fontAlgn="auto" hangingPunct="1">
              <a:lnSpc>
                <a:spcPct val="110000"/>
              </a:lnSpc>
              <a:spcAft>
                <a:spcPts val="0"/>
              </a:spcAft>
              <a:buFont typeface="Wingdings 3" charset="2"/>
              <a:buChar char=""/>
              <a:defRPr/>
            </a:pPr>
            <a:r>
              <a:rPr lang="zh-CN" altLang="en-US" sz="2000">
                <a:solidFill>
                  <a:schemeClr val="tx1">
                    <a:lumMod val="75000"/>
                    <a:lumOff val="25000"/>
                  </a:schemeClr>
                </a:solidFill>
              </a:rPr>
              <a:t>并行编程模型</a:t>
            </a:r>
          </a:p>
          <a:p>
            <a:pPr lvl="1"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指令式编程模型</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蕴式并行</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程序员不显式地说明并行性，通过编译器和运行支持系统自动加入并行性。常见的是利用专门的并行化编译器，对顺序程序实行自动并行化，由编译器对源代码进行相关性分析，通过一组变换技术将顺序代码转换为并行代码。这种编译器也称为并行化编译器或重构编译器。其难点在于并行编译器的有效性。</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数据并行</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适用于</a:t>
            </a:r>
            <a:r>
              <a:rPr lang="en-US" altLang="zh-CN" sz="1400">
                <a:solidFill>
                  <a:schemeClr val="tx1">
                    <a:lumMod val="75000"/>
                    <a:lumOff val="25000"/>
                  </a:schemeClr>
                </a:solidFill>
              </a:rPr>
              <a:t>SIMD</a:t>
            </a:r>
            <a:r>
              <a:rPr lang="zh-CN" altLang="en-US" sz="1400">
                <a:solidFill>
                  <a:schemeClr val="tx1">
                    <a:lumMod val="75000"/>
                    <a:lumOff val="25000"/>
                  </a:schemeClr>
                </a:solidFill>
              </a:rPr>
              <a:t>或</a:t>
            </a:r>
            <a:r>
              <a:rPr lang="en-US" altLang="zh-CN" sz="1400">
                <a:solidFill>
                  <a:schemeClr val="tx1">
                    <a:lumMod val="75000"/>
                    <a:lumOff val="25000"/>
                  </a:schemeClr>
                </a:solidFill>
              </a:rPr>
              <a:t>SPMD</a:t>
            </a:r>
            <a:r>
              <a:rPr lang="zh-CN" altLang="en-US" sz="1400">
                <a:solidFill>
                  <a:schemeClr val="tx1">
                    <a:lumMod val="75000"/>
                    <a:lumOff val="25000"/>
                  </a:schemeClr>
                </a:solidFill>
              </a:rPr>
              <a:t>方式，主要思想是在多个计算结点上对不同的数据集同时执行相同的指令或程序段。</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消息传递</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各进程异步执行，通过路障或锁定通信实现同步，是一种粗粒度的</a:t>
            </a:r>
            <a:r>
              <a:rPr lang="en-US" altLang="zh-CN" sz="1400">
                <a:solidFill>
                  <a:schemeClr val="tx1">
                    <a:lumMod val="75000"/>
                    <a:lumOff val="25000"/>
                  </a:schemeClr>
                </a:solidFill>
              </a:rPr>
              <a:t>MIMD</a:t>
            </a:r>
            <a:r>
              <a:rPr lang="zh-CN" altLang="en-US" sz="1400">
                <a:solidFill>
                  <a:schemeClr val="tx1">
                    <a:lumMod val="75000"/>
                    <a:lumOff val="25000"/>
                  </a:schemeClr>
                </a:solidFill>
              </a:rPr>
              <a:t>。</a:t>
            </a:r>
          </a:p>
          <a:p>
            <a:pPr lvl="2" eaLnBrk="1" fontAlgn="auto" hangingPunct="1">
              <a:lnSpc>
                <a:spcPct val="110000"/>
              </a:lnSpc>
              <a:spcAft>
                <a:spcPts val="0"/>
              </a:spcAft>
              <a:buFont typeface="Wingdings 3" charset="2"/>
              <a:buChar char=""/>
              <a:defRPr/>
            </a:pPr>
            <a:r>
              <a:rPr lang="zh-CN" altLang="en-US" sz="1600">
                <a:solidFill>
                  <a:schemeClr val="tx1">
                    <a:lumMod val="75000"/>
                    <a:lumOff val="25000"/>
                  </a:schemeClr>
                </a:solidFill>
              </a:rPr>
              <a:t>共享变量</a:t>
            </a:r>
          </a:p>
          <a:p>
            <a:pPr lvl="3" eaLnBrk="1" fontAlgn="auto" hangingPunct="1">
              <a:lnSpc>
                <a:spcPct val="110000"/>
              </a:lnSpc>
              <a:spcAft>
                <a:spcPts val="0"/>
              </a:spcAft>
              <a:buFont typeface="Wingdings 3" charset="2"/>
              <a:buChar char=""/>
              <a:defRPr/>
            </a:pPr>
            <a:r>
              <a:rPr lang="zh-CN" altLang="en-US" sz="1400">
                <a:solidFill>
                  <a:schemeClr val="tx1">
                    <a:lumMod val="75000"/>
                    <a:lumOff val="25000"/>
                  </a:schemeClr>
                </a:solidFill>
              </a:rPr>
              <a:t>共享变量模型拥有单地址空间（与数据并行类似），是多线程化和异步的（与消息传递相似）。</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200707" name="Rectangle 3"/>
          <p:cNvSpPr>
            <a:spLocks noGrp="1" noChangeArrowheads="1"/>
          </p:cNvSpPr>
          <p:nvPr>
            <p:ph idx="1"/>
          </p:nvPr>
        </p:nvSpPr>
        <p:spPr>
          <a:xfrm>
            <a:off x="2590800" y="1981200"/>
            <a:ext cx="7543800" cy="4471988"/>
          </a:xfrm>
        </p:spPr>
        <p:txBody>
          <a:bodyPr rtlCol="0">
            <a:normAutofit lnSpcReduction="10000"/>
          </a:bodyPr>
          <a:lstStyle/>
          <a:p>
            <a:pPr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并行编程模型</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函数式编程</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函数式编程描述计算的输入与输出之间的函数关系，由编译器和运行时间系统根据函数说明生成执行代码。</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逻辑编程</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逻辑编程不对控制流和函数进行说明，而是说明要计算的是什么，即输入与输出之间的逻辑关系，由编译器和运行系统从逻辑说明中推导出一个算法。</a:t>
            </a:r>
          </a:p>
          <a:p>
            <a:pPr lvl="1"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通过学习进行计算</a:t>
            </a:r>
          </a:p>
          <a:p>
            <a:pPr lvl="2" eaLnBrk="1" fontAlgn="auto" hangingPunct="1">
              <a:lnSpc>
                <a:spcPct val="120000"/>
              </a:lnSpc>
              <a:spcAft>
                <a:spcPts val="0"/>
              </a:spcAft>
              <a:buFont typeface="Wingdings 3" charset="2"/>
              <a:buChar char=""/>
              <a:defRPr/>
            </a:pPr>
            <a:r>
              <a:rPr lang="zh-CN" altLang="en-US" sz="1800">
                <a:solidFill>
                  <a:schemeClr val="tx1">
                    <a:lumMod val="75000"/>
                    <a:lumOff val="25000"/>
                  </a:schemeClr>
                </a:solidFill>
              </a:rPr>
              <a:t>通过学习进行计算首先是构造一个学习程序，然后将许多例子提供给学习算法，由它最终生成可完成该任务的算法。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B9BB2F2-50BF-4DCD-8B63-EB9F2707EE1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4036"/>
          <a:stretch/>
        </p:blipFill>
        <p:spPr bwMode="auto">
          <a:xfrm>
            <a:off x="2586037" y="1635918"/>
            <a:ext cx="1974829" cy="235029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6162455-60DE-4E1C-8BE9-5DAF00E6E563}"/>
              </a:ext>
            </a:extLst>
          </p:cNvPr>
          <p:cNvSpPr txBox="1"/>
          <p:nvPr/>
        </p:nvSpPr>
        <p:spPr>
          <a:xfrm>
            <a:off x="2618702" y="3986213"/>
            <a:ext cx="1909497" cy="369332"/>
          </a:xfrm>
          <a:prstGeom prst="rect">
            <a:avLst/>
          </a:prstGeom>
          <a:noFill/>
        </p:spPr>
        <p:txBody>
          <a:bodyPr wrap="none" rtlCol="0">
            <a:spAutoFit/>
          </a:bodyPr>
          <a:lstStyle/>
          <a:p>
            <a:r>
              <a:rPr lang="en-US" altLang="zh-CN" dirty="0"/>
              <a:t>John McCarthy</a:t>
            </a:r>
            <a:endParaRPr lang="zh-CN" altLang="en-US" dirty="0"/>
          </a:p>
        </p:txBody>
      </p:sp>
      <p:sp>
        <p:nvSpPr>
          <p:cNvPr id="3" name="对话气泡: 椭圆形 2">
            <a:extLst>
              <a:ext uri="{FF2B5EF4-FFF2-40B4-BE49-F238E27FC236}">
                <a16:creationId xmlns:a16="http://schemas.microsoft.com/office/drawing/2014/main" id="{A6782B8B-EB8F-4D82-967A-B22131DBCEAA}"/>
              </a:ext>
            </a:extLst>
          </p:cNvPr>
          <p:cNvSpPr/>
          <p:nvPr/>
        </p:nvSpPr>
        <p:spPr>
          <a:xfrm>
            <a:off x="4925230" y="1635918"/>
            <a:ext cx="5123645" cy="1285875"/>
          </a:xfrm>
          <a:prstGeom prst="wedgeEllipseCallout">
            <a:avLst>
              <a:gd name="adj1" fmla="val -57592"/>
              <a:gd name="adj2" fmla="val 380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像使用其他资源一样使用计算资源</a:t>
            </a:r>
          </a:p>
        </p:txBody>
      </p:sp>
      <p:sp>
        <p:nvSpPr>
          <p:cNvPr id="5" name="矩形 4">
            <a:extLst>
              <a:ext uri="{FF2B5EF4-FFF2-40B4-BE49-F238E27FC236}">
                <a16:creationId xmlns:a16="http://schemas.microsoft.com/office/drawing/2014/main" id="{2CBF124C-7B51-4815-B784-3AECBA1BAE43}"/>
              </a:ext>
            </a:extLst>
          </p:cNvPr>
          <p:cNvSpPr/>
          <p:nvPr/>
        </p:nvSpPr>
        <p:spPr>
          <a:xfrm>
            <a:off x="2364581" y="5139036"/>
            <a:ext cx="8322468"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sz="1400" dirty="0"/>
              <a:t>1961</a:t>
            </a:r>
            <a:r>
              <a:rPr lang="zh-CN" altLang="en-US" sz="1400" dirty="0"/>
              <a:t>年，约翰</a:t>
            </a:r>
            <a:r>
              <a:rPr lang="en-US" altLang="zh-CN" sz="1400" dirty="0"/>
              <a:t>·</a:t>
            </a:r>
            <a:r>
              <a:rPr lang="zh-CN" altLang="en-US" sz="1400" dirty="0"/>
              <a:t>麦卡锡（</a:t>
            </a:r>
            <a:r>
              <a:rPr lang="en-US" altLang="zh-CN" sz="1400" dirty="0"/>
              <a:t>1927~2011</a:t>
            </a:r>
            <a:r>
              <a:rPr lang="zh-CN" altLang="en-US" sz="1400" dirty="0"/>
              <a:t>，</a:t>
            </a:r>
            <a:r>
              <a:rPr lang="en-US" altLang="zh-CN" sz="1400" dirty="0"/>
              <a:t>1971</a:t>
            </a:r>
            <a:r>
              <a:rPr lang="zh-CN" altLang="en-US" sz="1400" dirty="0"/>
              <a:t>年图灵奖得主，</a:t>
            </a:r>
            <a:r>
              <a:rPr lang="en-US" altLang="zh-CN" sz="1400" dirty="0"/>
              <a:t>LISP</a:t>
            </a:r>
            <a:r>
              <a:rPr lang="zh-CN" altLang="en-US" sz="1400" dirty="0"/>
              <a:t>发明者，人工智能之父）在麻省百年纪念活动中的一个演讲上提出了像使用其他资源一样使用计算资源的设想。</a:t>
            </a:r>
          </a:p>
        </p:txBody>
      </p:sp>
    </p:spTree>
    <p:extLst>
      <p:ext uri="{BB962C8B-B14F-4D97-AF65-F5344CB8AC3E}">
        <p14:creationId xmlns:p14="http://schemas.microsoft.com/office/powerpoint/2010/main" val="2939497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a:t>六、并行程序设计</a:t>
            </a:r>
          </a:p>
        </p:txBody>
      </p:sp>
      <p:sp>
        <p:nvSpPr>
          <p:cNvPr id="173059" name="Rectangle 3"/>
          <p:cNvSpPr>
            <a:spLocks noGrp="1" noChangeArrowheads="1"/>
          </p:cNvSpPr>
          <p:nvPr>
            <p:ph type="body" sz="half" idx="1"/>
          </p:nvPr>
        </p:nvSpPr>
        <p:spPr>
          <a:xfrm>
            <a:off x="2590801" y="1981201"/>
            <a:ext cx="7466013" cy="2024063"/>
          </a:xfrm>
        </p:spPr>
        <p:txBody>
          <a:bodyPr rtlCol="0">
            <a:normAutofit fontScale="92500" lnSpcReduction="10000"/>
          </a:bodyPr>
          <a:lstStyle/>
          <a:p>
            <a:pPr eaLnBrk="1" fontAlgn="auto" hangingPunct="1">
              <a:lnSpc>
                <a:spcPct val="90000"/>
              </a:lnSpc>
              <a:spcAft>
                <a:spcPts val="0"/>
              </a:spcAft>
              <a:buFont typeface="Wingdings 3" charset="2"/>
              <a:buChar char=""/>
              <a:defRPr/>
            </a:pPr>
            <a:r>
              <a:rPr lang="zh-CN" altLang="en-US" sz="2800">
                <a:solidFill>
                  <a:schemeClr val="tx1">
                    <a:lumMod val="75000"/>
                    <a:lumOff val="25000"/>
                  </a:schemeClr>
                </a:solidFill>
              </a:rPr>
              <a:t>实现并行编程系统的方法</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库子程序扩展</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新构造的并行编程语言</a:t>
            </a:r>
          </a:p>
          <a:p>
            <a:pPr lvl="2" eaLnBrk="1" fontAlgn="auto" hangingPunct="1">
              <a:lnSpc>
                <a:spcPct val="90000"/>
              </a:lnSpc>
              <a:spcAft>
                <a:spcPts val="0"/>
              </a:spcAft>
              <a:buFont typeface="Wingdings 3" charset="2"/>
              <a:buChar char=""/>
              <a:defRPr/>
            </a:pPr>
            <a:r>
              <a:rPr lang="zh-CN" altLang="en-US" sz="2000">
                <a:solidFill>
                  <a:schemeClr val="tx1">
                    <a:lumMod val="75000"/>
                    <a:lumOff val="25000"/>
                  </a:schemeClr>
                </a:solidFill>
              </a:rPr>
              <a:t>多是在</a:t>
            </a:r>
            <a:r>
              <a:rPr lang="en-US" altLang="zh-CN" sz="2000">
                <a:solidFill>
                  <a:schemeClr val="tx1">
                    <a:lumMod val="75000"/>
                    <a:lumOff val="25000"/>
                  </a:schemeClr>
                </a:solidFill>
              </a:rPr>
              <a:t>Fortran</a:t>
            </a:r>
            <a:r>
              <a:rPr lang="zh-CN" altLang="en-US" sz="2000">
                <a:solidFill>
                  <a:schemeClr val="tx1">
                    <a:lumMod val="75000"/>
                    <a:lumOff val="25000"/>
                  </a:schemeClr>
                </a:solidFill>
              </a:rPr>
              <a:t>或Ｃ的基础扩展得到的。</a:t>
            </a:r>
          </a:p>
          <a:p>
            <a:pPr lvl="1" eaLnBrk="1" fontAlgn="auto" hangingPunct="1">
              <a:lnSpc>
                <a:spcPct val="90000"/>
              </a:lnSpc>
              <a:spcAft>
                <a:spcPts val="0"/>
              </a:spcAft>
              <a:buFont typeface="Wingdings 3" charset="2"/>
              <a:buChar char=""/>
              <a:defRPr/>
            </a:pPr>
            <a:r>
              <a:rPr lang="zh-CN" altLang="en-US" sz="2400">
                <a:solidFill>
                  <a:schemeClr val="tx1">
                    <a:lumMod val="75000"/>
                    <a:lumOff val="25000"/>
                  </a:schemeClr>
                </a:solidFill>
              </a:rPr>
              <a:t>编译器命令扩展</a:t>
            </a:r>
          </a:p>
          <a:p>
            <a:pPr eaLnBrk="1" fontAlgn="auto" hangingPunct="1">
              <a:lnSpc>
                <a:spcPct val="90000"/>
              </a:lnSpc>
              <a:spcAft>
                <a:spcPts val="0"/>
              </a:spcAft>
              <a:buNone/>
              <a:defRPr/>
            </a:pPr>
            <a:endParaRPr lang="zh-CN" altLang="en-US" sz="2800">
              <a:solidFill>
                <a:schemeClr val="tx1">
                  <a:lumMod val="75000"/>
                  <a:lumOff val="25000"/>
                </a:schemeClr>
              </a:solidFill>
            </a:endParaRPr>
          </a:p>
        </p:txBody>
      </p:sp>
      <p:graphicFrame>
        <p:nvGraphicFramePr>
          <p:cNvPr id="173115" name="Group 59"/>
          <p:cNvGraphicFramePr>
            <a:graphicFrameLocks noGrp="1"/>
          </p:cNvGraphicFramePr>
          <p:nvPr>
            <p:ph sz="half" idx="2"/>
          </p:nvPr>
        </p:nvGraphicFramePr>
        <p:xfrm>
          <a:off x="2782888" y="4652963"/>
          <a:ext cx="7351712" cy="1916112"/>
        </p:xfrm>
        <a:graphic>
          <a:graphicData uri="http://schemas.openxmlformats.org/drawingml/2006/table">
            <a:tbl>
              <a:tblPr/>
              <a:tblGrid>
                <a:gridCol w="936625">
                  <a:extLst>
                    <a:ext uri="{9D8B030D-6E8A-4147-A177-3AD203B41FA5}">
                      <a16:colId xmlns:a16="http://schemas.microsoft.com/office/drawing/2014/main" val="20000"/>
                    </a:ext>
                  </a:extLst>
                </a:gridCol>
                <a:gridCol w="2663825">
                  <a:extLst>
                    <a:ext uri="{9D8B030D-6E8A-4147-A177-3AD203B41FA5}">
                      <a16:colId xmlns:a16="http://schemas.microsoft.com/office/drawing/2014/main" val="20001"/>
                    </a:ext>
                  </a:extLst>
                </a:gridCol>
                <a:gridCol w="1912937">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tblGrid>
              <a:tr h="365845">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dirty="0">
                          <a:ln>
                            <a:noFill/>
                          </a:ln>
                          <a:solidFill>
                            <a:srgbClr val="000000"/>
                          </a:solidFill>
                          <a:effectLst/>
                          <a:latin typeface="Courier New" panose="02070309020205020404" pitchFamily="49" charset="0"/>
                          <a:ea typeface="楷体_GB2312" pitchFamily="49" charset="-122"/>
                        </a:rPr>
                        <a:t>方法</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实例</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优点</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800" b="1" i="0" u="none" strike="noStrike" cap="none" normalizeH="0" baseline="0">
                          <a:ln>
                            <a:noFill/>
                          </a:ln>
                          <a:solidFill>
                            <a:srgbClr val="000000"/>
                          </a:solidFill>
                          <a:effectLst/>
                          <a:latin typeface="Courier New" panose="02070309020205020404" pitchFamily="49" charset="0"/>
                          <a:ea typeface="楷体_GB2312" pitchFamily="49" charset="-122"/>
                        </a:rPr>
                        <a:t>缺点</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579254">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库例程</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MPI, PVM, 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易于实现，不需要新的编译器</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无编译器检查、分析和优化</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28034">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新构造</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Fortran90,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dirty="0">
                          <a:ln>
                            <a:noFill/>
                          </a:ln>
                          <a:solidFill>
                            <a:srgbClr val="000000"/>
                          </a:solidFill>
                          <a:effectLst/>
                          <a:latin typeface="Courier New" panose="02070309020205020404" pitchFamily="49" charset="0"/>
                          <a:ea typeface="楷体_GB2312" pitchFamily="49" charset="-122"/>
                        </a:rPr>
                        <a:t>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允许编译器检查、分析和优化</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实现困难，需要新编译器</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42979">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a:ln>
                            <a:noFill/>
                          </a:ln>
                          <a:solidFill>
                            <a:srgbClr val="000000"/>
                          </a:solidFill>
                          <a:effectLst/>
                          <a:latin typeface="Courier New" panose="02070309020205020404" pitchFamily="49" charset="0"/>
                          <a:ea typeface="楷体_GB2312" pitchFamily="49" charset="-122"/>
                        </a:rPr>
                        <a:t>命令</a:t>
                      </a:r>
                    </a:p>
                  </a:txBody>
                  <a:tcPr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0" i="0" u="none" strike="noStrike" cap="none" normalizeH="0" baseline="0">
                          <a:ln>
                            <a:noFill/>
                          </a:ln>
                          <a:solidFill>
                            <a:srgbClr val="000000"/>
                          </a:solidFill>
                          <a:effectLst/>
                          <a:latin typeface="Courier New" panose="02070309020205020404" pitchFamily="49" charset="0"/>
                          <a:ea typeface="楷体_GB2312" pitchFamily="49" charset="-122"/>
                        </a:rPr>
                        <a:t>HPF, Cray Craft</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gridSpan="2">
                  <a:txBody>
                    <a:bodyPr/>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1600" b="0" i="0" u="none" strike="noStrike" cap="none" normalizeH="0" baseline="0" dirty="0">
                          <a:ln>
                            <a:noFill/>
                          </a:ln>
                          <a:solidFill>
                            <a:srgbClr val="000000"/>
                          </a:solidFill>
                          <a:effectLst/>
                          <a:latin typeface="Courier New" panose="02070309020205020404" pitchFamily="49" charset="0"/>
                          <a:ea typeface="楷体_GB2312" pitchFamily="49" charset="-122"/>
                        </a:rPr>
                        <a:t>介于两者之间，在串行平台上不起作用</a:t>
                      </a:r>
                    </a:p>
                  </a:txBody>
                  <a:tcPr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4"/>
          <p:cNvSpPr txBox="1">
            <a:spLocks noChangeArrowheads="1"/>
          </p:cNvSpPr>
          <p:nvPr/>
        </p:nvSpPr>
        <p:spPr bwMode="auto">
          <a:xfrm>
            <a:off x="2495550" y="476251"/>
            <a:ext cx="6624638" cy="854075"/>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for (i=0; i&lt;N; i++) A[i]=b[i]*b[i+1];</a:t>
            </a:r>
          </a:p>
          <a:p>
            <a:pPr eaLnBrk="1" hangingPunct="1">
              <a:spcBef>
                <a:spcPct val="0"/>
              </a:spcBef>
              <a:buClrTx/>
              <a:buFontTx/>
              <a:buNone/>
            </a:pPr>
            <a:r>
              <a:rPr lang="en-US" altLang="zh-CN" sz="1600">
                <a:solidFill>
                  <a:schemeClr val="tx1"/>
                </a:solidFill>
              </a:rPr>
              <a:t>for (i=0; i&lt;N; i++) c[i]=A[i]+A[i+1];</a:t>
            </a:r>
          </a:p>
          <a:p>
            <a:pPr eaLnBrk="1" hangingPunct="1">
              <a:spcBef>
                <a:spcPct val="0"/>
              </a:spcBef>
              <a:buClrTx/>
              <a:buFontTx/>
              <a:buNone/>
            </a:pPr>
            <a:r>
              <a:rPr lang="zh-CN" altLang="en-US" sz="1600">
                <a:solidFill>
                  <a:schemeClr val="tx1"/>
                </a:solidFill>
              </a:rPr>
              <a:t>串行代码段</a:t>
            </a:r>
          </a:p>
        </p:txBody>
      </p:sp>
      <p:sp>
        <p:nvSpPr>
          <p:cNvPr id="64515" name="Text Box 5"/>
          <p:cNvSpPr txBox="1">
            <a:spLocks noChangeArrowheads="1"/>
          </p:cNvSpPr>
          <p:nvPr/>
        </p:nvSpPr>
        <p:spPr bwMode="auto">
          <a:xfrm>
            <a:off x="2495550" y="1412875"/>
            <a:ext cx="6624638" cy="1587500"/>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id = my_process_id();</a:t>
            </a:r>
          </a:p>
          <a:p>
            <a:pPr eaLnBrk="1" hangingPunct="1">
              <a:spcBef>
                <a:spcPct val="0"/>
              </a:spcBef>
              <a:buClrTx/>
              <a:buFontTx/>
              <a:buNone/>
            </a:pPr>
            <a:r>
              <a:rPr lang="en-US" altLang="zh-CN" sz="1600">
                <a:solidFill>
                  <a:schemeClr val="tx1"/>
                </a:solidFill>
              </a:rPr>
              <a:t>p = number_of_processes();</a:t>
            </a:r>
          </a:p>
          <a:p>
            <a:pPr eaLnBrk="1" hangingPunct="1">
              <a:spcBef>
                <a:spcPct val="0"/>
              </a:spcBef>
              <a:buClrTx/>
              <a:buFontTx/>
              <a:buNone/>
            </a:pPr>
            <a:r>
              <a:rPr lang="en-US" altLang="zh-CN" sz="1600">
                <a:solidFill>
                  <a:schemeClr val="tx1"/>
                </a:solidFill>
              </a:rPr>
              <a:t>for (i=id; i&lt;N; i=i+p) A[i]=b[i]*b[i+1];</a:t>
            </a:r>
          </a:p>
          <a:p>
            <a:pPr eaLnBrk="1" hangingPunct="1">
              <a:spcBef>
                <a:spcPct val="0"/>
              </a:spcBef>
              <a:buClrTx/>
              <a:buFontTx/>
              <a:buNone/>
            </a:pPr>
            <a:r>
              <a:rPr lang="en-US" altLang="zh-CN" sz="1600">
                <a:solidFill>
                  <a:schemeClr val="tx1"/>
                </a:solidFill>
              </a:rPr>
              <a:t>barrier();</a:t>
            </a:r>
          </a:p>
          <a:p>
            <a:pPr eaLnBrk="1" hangingPunct="1">
              <a:spcBef>
                <a:spcPct val="0"/>
              </a:spcBef>
              <a:buClrTx/>
              <a:buFontTx/>
              <a:buNone/>
            </a:pPr>
            <a:r>
              <a:rPr lang="en-US" altLang="zh-CN" sz="1600">
                <a:solidFill>
                  <a:schemeClr val="tx1"/>
                </a:solidFill>
              </a:rPr>
              <a:t>for (i=id; i&lt;N; i=i+p) c[i]=A[i]+A[i+1];</a:t>
            </a:r>
          </a:p>
          <a:p>
            <a:pPr eaLnBrk="1" hangingPunct="1">
              <a:spcBef>
                <a:spcPct val="0"/>
              </a:spcBef>
              <a:buClrTx/>
              <a:buFontTx/>
              <a:buNone/>
            </a:pPr>
            <a:r>
              <a:rPr lang="zh-CN" altLang="en-US" sz="1600">
                <a:solidFill>
                  <a:schemeClr val="tx1"/>
                </a:solidFill>
              </a:rPr>
              <a:t>使用库例程的并行代码</a:t>
            </a:r>
          </a:p>
        </p:txBody>
      </p:sp>
      <p:sp>
        <p:nvSpPr>
          <p:cNvPr id="64516" name="Text Box 6"/>
          <p:cNvSpPr txBox="1">
            <a:spLocks noChangeArrowheads="1"/>
          </p:cNvSpPr>
          <p:nvPr/>
        </p:nvSpPr>
        <p:spPr bwMode="auto">
          <a:xfrm>
            <a:off x="2495550" y="3068638"/>
            <a:ext cx="6624638" cy="1098550"/>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600">
                <a:solidFill>
                  <a:schemeClr val="tx1"/>
                </a:solidFill>
              </a:rPr>
              <a:t>my_process_id(), nmber_of_processes(), and barrier()</a:t>
            </a:r>
          </a:p>
          <a:p>
            <a:pPr eaLnBrk="1" hangingPunct="1">
              <a:spcBef>
                <a:spcPct val="0"/>
              </a:spcBef>
              <a:buClrTx/>
              <a:buFontTx/>
              <a:buNone/>
            </a:pPr>
            <a:r>
              <a:rPr lang="en-US" altLang="zh-CN" sz="1600">
                <a:solidFill>
                  <a:schemeClr val="tx1"/>
                </a:solidFill>
              </a:rPr>
              <a:t>A(0:N-1) = b(0:N-1)*b(1:N)</a:t>
            </a:r>
          </a:p>
          <a:p>
            <a:pPr eaLnBrk="1" hangingPunct="1">
              <a:spcBef>
                <a:spcPct val="0"/>
              </a:spcBef>
              <a:buClrTx/>
              <a:buFontTx/>
              <a:buNone/>
            </a:pPr>
            <a:r>
              <a:rPr lang="en-US" altLang="zh-CN" sz="1600">
                <a:solidFill>
                  <a:schemeClr val="tx1"/>
                </a:solidFill>
              </a:rPr>
              <a:t>c = A(0:N-1)+A(1:N)</a:t>
            </a:r>
          </a:p>
          <a:p>
            <a:pPr eaLnBrk="1" hangingPunct="1">
              <a:spcBef>
                <a:spcPct val="0"/>
              </a:spcBef>
              <a:buClrTx/>
              <a:buFontTx/>
              <a:buNone/>
            </a:pPr>
            <a:r>
              <a:rPr lang="zh-CN" altLang="en-US" sz="1600">
                <a:solidFill>
                  <a:schemeClr val="tx1"/>
                </a:solidFill>
              </a:rPr>
              <a:t>使用新构造并行程序设计语言的并行代码</a:t>
            </a:r>
          </a:p>
        </p:txBody>
      </p:sp>
      <p:sp>
        <p:nvSpPr>
          <p:cNvPr id="64517" name="Text Box 7"/>
          <p:cNvSpPr txBox="1">
            <a:spLocks noChangeArrowheads="1"/>
          </p:cNvSpPr>
          <p:nvPr/>
        </p:nvSpPr>
        <p:spPr bwMode="auto">
          <a:xfrm>
            <a:off x="2495550" y="4221164"/>
            <a:ext cx="6624638" cy="2460625"/>
          </a:xfrm>
          <a:prstGeom prst="rect">
            <a:avLst/>
          </a:prstGeom>
          <a:solidFill>
            <a:schemeClr val="bg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sz="1400">
                <a:solidFill>
                  <a:schemeClr val="tx1"/>
                </a:solidFill>
              </a:rPr>
              <a:t>#pragma parallel</a:t>
            </a:r>
          </a:p>
          <a:p>
            <a:pPr eaLnBrk="1" hangingPunct="1">
              <a:spcBef>
                <a:spcPct val="0"/>
              </a:spcBef>
              <a:buClrTx/>
              <a:buFontTx/>
              <a:buNone/>
            </a:pPr>
            <a:r>
              <a:rPr lang="en-US" altLang="zh-CN" sz="1400">
                <a:solidFill>
                  <a:schemeClr val="tx1"/>
                </a:solidFill>
              </a:rPr>
              <a:t>#pragma shared(A,b,c)</a:t>
            </a:r>
          </a:p>
          <a:p>
            <a:pPr eaLnBrk="1" hangingPunct="1">
              <a:spcBef>
                <a:spcPct val="0"/>
              </a:spcBef>
              <a:buClrTx/>
              <a:buFontTx/>
              <a:buNone/>
            </a:pPr>
            <a:r>
              <a:rPr lang="en-US" altLang="zh-CN" sz="1400">
                <a:solidFill>
                  <a:schemeClr val="tx1"/>
                </a:solidFill>
              </a:rPr>
              <a:t>#pragma local(i)</a:t>
            </a:r>
          </a:p>
          <a:p>
            <a:pPr eaLnBrk="1" hangingPunct="1">
              <a:spcBef>
                <a:spcPct val="0"/>
              </a:spcBef>
              <a:buClrTx/>
              <a:buFontTx/>
              <a:buNone/>
            </a:pPr>
            <a:r>
              <a:rPr lang="en-US" altLang="zh-CN" sz="1400">
                <a:solidFill>
                  <a:schemeClr val="tx1"/>
                </a:solidFill>
              </a:rPr>
              <a:t>{</a:t>
            </a:r>
          </a:p>
          <a:p>
            <a:pPr eaLnBrk="1" hangingPunct="1">
              <a:spcBef>
                <a:spcPct val="0"/>
              </a:spcBef>
              <a:buClrTx/>
              <a:buFontTx/>
              <a:buNone/>
            </a:pPr>
            <a:r>
              <a:rPr lang="en-US" altLang="zh-CN" sz="1400">
                <a:solidFill>
                  <a:schemeClr val="tx1"/>
                </a:solidFill>
              </a:rPr>
              <a:t>    #pragma pfor iterate(i=0;N;1)</a:t>
            </a:r>
          </a:p>
          <a:p>
            <a:pPr eaLnBrk="1" hangingPunct="1">
              <a:spcBef>
                <a:spcPct val="0"/>
              </a:spcBef>
              <a:buClrTx/>
              <a:buFontTx/>
              <a:buNone/>
            </a:pPr>
            <a:r>
              <a:rPr lang="en-US" altLang="zh-CN" sz="1400">
                <a:solidFill>
                  <a:schemeClr val="tx1"/>
                </a:solidFill>
              </a:rPr>
              <a:t>        for (i=0; i&lt;N; i++) A[i]=b[i]*b[i+1];</a:t>
            </a:r>
          </a:p>
          <a:p>
            <a:pPr eaLnBrk="1" hangingPunct="1">
              <a:spcBef>
                <a:spcPct val="0"/>
              </a:spcBef>
              <a:buClrTx/>
              <a:buFontTx/>
              <a:buNone/>
            </a:pPr>
            <a:r>
              <a:rPr lang="en-US" altLang="zh-CN" sz="1400">
                <a:solidFill>
                  <a:schemeClr val="tx1"/>
                </a:solidFill>
              </a:rPr>
              <a:t>    #pragma synchronize</a:t>
            </a:r>
          </a:p>
          <a:p>
            <a:pPr eaLnBrk="1" hangingPunct="1">
              <a:spcBef>
                <a:spcPct val="0"/>
              </a:spcBef>
              <a:buClrTx/>
              <a:buFontTx/>
              <a:buNone/>
            </a:pPr>
            <a:r>
              <a:rPr lang="en-US" altLang="zh-CN" sz="1400">
                <a:solidFill>
                  <a:schemeClr val="tx1"/>
                </a:solidFill>
              </a:rPr>
              <a:t>    #pragma pfor iterate(i=0;N;1)</a:t>
            </a:r>
          </a:p>
          <a:p>
            <a:pPr eaLnBrk="1" hangingPunct="1">
              <a:spcBef>
                <a:spcPct val="0"/>
              </a:spcBef>
              <a:buClrTx/>
              <a:buFontTx/>
              <a:buNone/>
            </a:pPr>
            <a:r>
              <a:rPr lang="en-US" altLang="zh-CN" sz="1400">
                <a:solidFill>
                  <a:schemeClr val="tx1"/>
                </a:solidFill>
              </a:rPr>
              <a:t>        for (i=0; i&lt;N; i++) c[i]=A[i]+A[i+1];</a:t>
            </a:r>
          </a:p>
          <a:p>
            <a:pPr eaLnBrk="1" hangingPunct="1">
              <a:spcBef>
                <a:spcPct val="0"/>
              </a:spcBef>
              <a:buClrTx/>
              <a:buFontTx/>
              <a:buNone/>
            </a:pPr>
            <a:r>
              <a:rPr lang="en-US" altLang="zh-CN" sz="1400">
                <a:solidFill>
                  <a:schemeClr val="tx1"/>
                </a:solidFill>
              </a:rPr>
              <a:t>}</a:t>
            </a:r>
          </a:p>
          <a:p>
            <a:pPr eaLnBrk="1" hangingPunct="1">
              <a:spcBef>
                <a:spcPct val="0"/>
              </a:spcBef>
              <a:buClrTx/>
              <a:buFontTx/>
              <a:buNone/>
            </a:pPr>
            <a:r>
              <a:rPr lang="zh-CN" altLang="en-US" sz="1400">
                <a:solidFill>
                  <a:schemeClr val="tx1"/>
                </a:solidFill>
              </a:rPr>
              <a:t>使用编译器命令的并行代码</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64867" name="Rectangle 3"/>
          <p:cNvSpPr>
            <a:spLocks noGrp="1" noChangeArrowheads="1"/>
          </p:cNvSpPr>
          <p:nvPr>
            <p:ph idx="1"/>
          </p:nvPr>
        </p:nvSpPr>
        <p:spPr>
          <a:xfrm>
            <a:off x="2590800" y="1981201"/>
            <a:ext cx="7543800" cy="4543425"/>
          </a:xfrm>
        </p:spPr>
        <p:txBody>
          <a:bodyPr rtlCol="0">
            <a:normAutofit lnSpcReduction="10000"/>
          </a:bodyPr>
          <a:lstStyle/>
          <a:p>
            <a:pPr eaLnBrk="1" fontAlgn="auto" hangingPunct="1">
              <a:lnSpc>
                <a:spcPct val="120000"/>
              </a:lnSpc>
              <a:spcAft>
                <a:spcPts val="0"/>
              </a:spcAft>
              <a:buFont typeface="Wingdings 3" charset="2"/>
              <a:buChar char=""/>
              <a:defRPr/>
            </a:pPr>
            <a:r>
              <a:rPr lang="zh-CN" altLang="en-US" sz="2800">
                <a:solidFill>
                  <a:schemeClr val="tx1">
                    <a:lumMod val="75000"/>
                    <a:lumOff val="25000"/>
                  </a:schemeClr>
                </a:solidFill>
              </a:rPr>
              <a:t>并行算法范例</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并行算法范例</a:t>
            </a:r>
          </a:p>
          <a:p>
            <a:pPr lvl="2" eaLnBrk="1" fontAlgn="auto" hangingPunct="1">
              <a:lnSpc>
                <a:spcPct val="120000"/>
              </a:lnSpc>
              <a:spcAft>
                <a:spcPts val="0"/>
              </a:spcAft>
              <a:buFont typeface="Wingdings 3" charset="2"/>
              <a:buChar char=""/>
              <a:defRPr/>
            </a:pPr>
            <a:r>
              <a:rPr lang="zh-CN" altLang="en-US" sz="2000">
                <a:solidFill>
                  <a:schemeClr val="tx1">
                    <a:lumMod val="75000"/>
                    <a:lumOff val="25000"/>
                  </a:schemeClr>
                </a:solidFill>
              </a:rPr>
              <a:t>并行算法范例是指构造算法的方法以使其能在并行机系统上运行。</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阶段并行</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分治法</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流水线</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进程农庄</a:t>
            </a:r>
          </a:p>
          <a:p>
            <a:pPr lvl="1" eaLnBrk="1" fontAlgn="auto" hangingPunct="1">
              <a:lnSpc>
                <a:spcPct val="120000"/>
              </a:lnSpc>
              <a:spcAft>
                <a:spcPts val="0"/>
              </a:spcAft>
              <a:buFont typeface="Wingdings 3" charset="2"/>
              <a:buChar char=""/>
              <a:defRPr/>
            </a:pPr>
            <a:r>
              <a:rPr lang="zh-CN" altLang="en-US" sz="2400">
                <a:solidFill>
                  <a:schemeClr val="tx1">
                    <a:lumMod val="75000"/>
                    <a:lumOff val="25000"/>
                  </a:schemeClr>
                </a:solidFill>
              </a:rPr>
              <a:t>工作池</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67587" name="Rectangle 5"/>
          <p:cNvSpPr>
            <a:spLocks noGrp="1" noChangeArrowheads="1"/>
          </p:cNvSpPr>
          <p:nvPr>
            <p:ph idx="1"/>
          </p:nvPr>
        </p:nvSpPr>
        <p:spPr>
          <a:xfrm>
            <a:off x="2590800" y="1981200"/>
            <a:ext cx="7543800" cy="4616450"/>
          </a:xfrm>
        </p:spPr>
        <p:txBody>
          <a:bodyPr/>
          <a:lstStyle/>
          <a:p>
            <a:pPr eaLnBrk="1" hangingPunct="1"/>
            <a:r>
              <a:rPr lang="zh-CN" altLang="en-US" sz="2800" dirty="0"/>
              <a:t>并行算法范例</a:t>
            </a:r>
          </a:p>
          <a:p>
            <a:pPr lvl="1" eaLnBrk="1" hangingPunct="1"/>
            <a:r>
              <a:rPr lang="zh-CN" altLang="en-US" sz="2400" dirty="0"/>
              <a:t>阶段并行</a:t>
            </a:r>
          </a:p>
          <a:p>
            <a:pPr lvl="2" eaLnBrk="1" hangingPunct="1"/>
            <a:r>
              <a:rPr lang="zh-CN" altLang="en-US" sz="2000" dirty="0"/>
              <a:t>阶段并行是一个广泛使用的范例。</a:t>
            </a:r>
          </a:p>
          <a:p>
            <a:pPr lvl="2" eaLnBrk="1" hangingPunct="1"/>
            <a:r>
              <a:rPr lang="zh-CN" altLang="en-US" sz="2000" dirty="0"/>
              <a:t>程序由一些超步组成，每一超步分两阶段。</a:t>
            </a:r>
          </a:p>
          <a:p>
            <a:pPr lvl="2" eaLnBrk="1" hangingPunct="1"/>
            <a:r>
              <a:rPr lang="zh-CN" altLang="en-US" sz="2000" dirty="0"/>
              <a:t>在计算阶段，多个进程中的每一个完成一个独立计算。</a:t>
            </a:r>
          </a:p>
          <a:p>
            <a:pPr lvl="2" eaLnBrk="1" hangingPunct="1"/>
            <a:r>
              <a:rPr lang="zh-CN" altLang="en-US" sz="2000" dirty="0"/>
              <a:t>此后是交互阶段，进程完成一个或多个同步交互操作，如一个路障或一个锁定通信。</a:t>
            </a:r>
          </a:p>
          <a:p>
            <a:pPr lvl="2" eaLnBrk="1" hangingPunct="1"/>
            <a:r>
              <a:rPr lang="zh-CN" altLang="en-US" sz="2000" dirty="0"/>
              <a:t>然后再执行下一超步。</a:t>
            </a:r>
          </a:p>
          <a:p>
            <a:pPr lvl="2" eaLnBrk="1" hangingPunct="1"/>
            <a:r>
              <a:rPr lang="zh-CN" altLang="en-US" sz="2000" dirty="0"/>
              <a:t>该范例也称为松驰同步范例。其缺点是：交互与计算不相重迭；在进程间很难保持平衡的工作负载。</a:t>
            </a:r>
          </a:p>
        </p:txBody>
      </p:sp>
      <p:grpSp>
        <p:nvGrpSpPr>
          <p:cNvPr id="178206" name="Group 30"/>
          <p:cNvGrpSpPr>
            <a:grpSpLocks/>
          </p:cNvGrpSpPr>
          <p:nvPr/>
        </p:nvGrpSpPr>
        <p:grpSpPr bwMode="auto">
          <a:xfrm>
            <a:off x="4674574" y="2189955"/>
            <a:ext cx="3194050" cy="3960813"/>
            <a:chOff x="1682" y="1541"/>
            <a:chExt cx="2012" cy="2495"/>
          </a:xfrm>
        </p:grpSpPr>
        <p:sp>
          <p:nvSpPr>
            <p:cNvPr id="67589" name="Rectangle 29"/>
            <p:cNvSpPr>
              <a:spLocks noChangeArrowheads="1"/>
            </p:cNvSpPr>
            <p:nvPr/>
          </p:nvSpPr>
          <p:spPr bwMode="auto">
            <a:xfrm>
              <a:off x="1682" y="1541"/>
              <a:ext cx="2012" cy="2495"/>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67590" name="Group 28"/>
            <p:cNvGrpSpPr>
              <a:grpSpLocks/>
            </p:cNvGrpSpPr>
            <p:nvPr/>
          </p:nvGrpSpPr>
          <p:grpSpPr bwMode="auto">
            <a:xfrm>
              <a:off x="1973" y="1888"/>
              <a:ext cx="1452" cy="1951"/>
              <a:chOff x="1292" y="2216"/>
              <a:chExt cx="1452" cy="1951"/>
            </a:xfrm>
          </p:grpSpPr>
          <p:sp>
            <p:nvSpPr>
              <p:cNvPr id="67591" name="Text Box 6"/>
              <p:cNvSpPr txBox="1">
                <a:spLocks noChangeArrowheads="1"/>
              </p:cNvSpPr>
              <p:nvPr/>
            </p:nvSpPr>
            <p:spPr bwMode="auto">
              <a:xfrm>
                <a:off x="1292"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2" name="Text Box 7"/>
              <p:cNvSpPr txBox="1">
                <a:spLocks noChangeArrowheads="1"/>
              </p:cNvSpPr>
              <p:nvPr/>
            </p:nvSpPr>
            <p:spPr bwMode="auto">
              <a:xfrm>
                <a:off x="1633"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3" name="Text Box 8"/>
              <p:cNvSpPr txBox="1">
                <a:spLocks noChangeArrowheads="1"/>
              </p:cNvSpPr>
              <p:nvPr/>
            </p:nvSpPr>
            <p:spPr bwMode="auto">
              <a:xfrm>
                <a:off x="2495" y="2216"/>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4" name="Text Box 9"/>
              <p:cNvSpPr txBox="1">
                <a:spLocks noChangeArrowheads="1"/>
              </p:cNvSpPr>
              <p:nvPr/>
            </p:nvSpPr>
            <p:spPr bwMode="auto">
              <a:xfrm>
                <a:off x="2024" y="2234"/>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chemeClr val="tx1"/>
                    </a:solidFill>
                  </a:rPr>
                  <a:t>……</a:t>
                </a:r>
              </a:p>
            </p:txBody>
          </p:sp>
          <p:sp>
            <p:nvSpPr>
              <p:cNvPr id="67595" name="Text Box 10"/>
              <p:cNvSpPr txBox="1">
                <a:spLocks noChangeArrowheads="1"/>
              </p:cNvSpPr>
              <p:nvPr/>
            </p:nvSpPr>
            <p:spPr bwMode="auto">
              <a:xfrm>
                <a:off x="1292"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6" name="Text Box 11"/>
              <p:cNvSpPr txBox="1">
                <a:spLocks noChangeArrowheads="1"/>
              </p:cNvSpPr>
              <p:nvPr/>
            </p:nvSpPr>
            <p:spPr bwMode="auto">
              <a:xfrm>
                <a:off x="1633"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7" name="Text Box 12"/>
              <p:cNvSpPr txBox="1">
                <a:spLocks noChangeArrowheads="1"/>
              </p:cNvSpPr>
              <p:nvPr/>
            </p:nvSpPr>
            <p:spPr bwMode="auto">
              <a:xfrm>
                <a:off x="2495" y="3185"/>
                <a:ext cx="234" cy="233"/>
              </a:xfrm>
              <a:prstGeom prst="rect">
                <a:avLst/>
              </a:prstGeom>
              <a:solidFill>
                <a:schemeClr val="folHlink"/>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C</a:t>
                </a:r>
              </a:p>
            </p:txBody>
          </p:sp>
          <p:sp>
            <p:nvSpPr>
              <p:cNvPr id="67598" name="Text Box 13"/>
              <p:cNvSpPr txBox="1">
                <a:spLocks noChangeArrowheads="1"/>
              </p:cNvSpPr>
              <p:nvPr/>
            </p:nvSpPr>
            <p:spPr bwMode="auto">
              <a:xfrm>
                <a:off x="2024" y="3203"/>
                <a:ext cx="4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dirty="0">
                    <a:solidFill>
                      <a:schemeClr val="tx1"/>
                    </a:solidFill>
                  </a:rPr>
                  <a:t>……</a:t>
                </a:r>
              </a:p>
            </p:txBody>
          </p:sp>
          <p:sp>
            <p:nvSpPr>
              <p:cNvPr id="67599" name="Text Box 14"/>
              <p:cNvSpPr txBox="1">
                <a:spLocks noChangeArrowheads="1"/>
              </p:cNvSpPr>
              <p:nvPr/>
            </p:nvSpPr>
            <p:spPr bwMode="auto">
              <a:xfrm>
                <a:off x="1292" y="2692"/>
                <a:ext cx="1452" cy="233"/>
              </a:xfrm>
              <a:prstGeom prst="rect">
                <a:avLst/>
              </a:prstGeom>
              <a:solidFill>
                <a:schemeClr val="accent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同步交互</a:t>
                </a:r>
              </a:p>
            </p:txBody>
          </p:sp>
          <p:sp>
            <p:nvSpPr>
              <p:cNvPr id="67600" name="Text Box 15"/>
              <p:cNvSpPr txBox="1">
                <a:spLocks noChangeArrowheads="1"/>
              </p:cNvSpPr>
              <p:nvPr/>
            </p:nvSpPr>
            <p:spPr bwMode="auto">
              <a:xfrm>
                <a:off x="1292" y="3675"/>
                <a:ext cx="1452" cy="233"/>
              </a:xfrm>
              <a:prstGeom prst="rect">
                <a:avLst/>
              </a:prstGeom>
              <a:solidFill>
                <a:schemeClr val="accent1"/>
              </a:solidFill>
              <a:ln w="2857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同步交互</a:t>
                </a:r>
              </a:p>
            </p:txBody>
          </p:sp>
          <p:sp>
            <p:nvSpPr>
              <p:cNvPr id="67601" name="AutoShape 16"/>
              <p:cNvSpPr>
                <a:spLocks noChangeArrowheads="1"/>
              </p:cNvSpPr>
              <p:nvPr/>
            </p:nvSpPr>
            <p:spPr bwMode="auto">
              <a:xfrm>
                <a:off x="1338"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2" name="AutoShape 17"/>
              <p:cNvSpPr>
                <a:spLocks noChangeArrowheads="1"/>
              </p:cNvSpPr>
              <p:nvPr/>
            </p:nvSpPr>
            <p:spPr bwMode="auto">
              <a:xfrm>
                <a:off x="1673"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3" name="AutoShape 18"/>
              <p:cNvSpPr>
                <a:spLocks noChangeArrowheads="1"/>
              </p:cNvSpPr>
              <p:nvPr/>
            </p:nvSpPr>
            <p:spPr bwMode="auto">
              <a:xfrm>
                <a:off x="2544" y="246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4" name="AutoShape 19"/>
              <p:cNvSpPr>
                <a:spLocks noChangeArrowheads="1"/>
              </p:cNvSpPr>
              <p:nvPr/>
            </p:nvSpPr>
            <p:spPr bwMode="auto">
              <a:xfrm>
                <a:off x="1338"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5" name="AutoShape 20"/>
              <p:cNvSpPr>
                <a:spLocks noChangeArrowheads="1"/>
              </p:cNvSpPr>
              <p:nvPr/>
            </p:nvSpPr>
            <p:spPr bwMode="auto">
              <a:xfrm>
                <a:off x="1673"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6" name="AutoShape 21"/>
              <p:cNvSpPr>
                <a:spLocks noChangeArrowheads="1"/>
              </p:cNvSpPr>
              <p:nvPr/>
            </p:nvSpPr>
            <p:spPr bwMode="auto">
              <a:xfrm>
                <a:off x="2544" y="2947"/>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7" name="AutoShape 22"/>
              <p:cNvSpPr>
                <a:spLocks noChangeArrowheads="1"/>
              </p:cNvSpPr>
              <p:nvPr/>
            </p:nvSpPr>
            <p:spPr bwMode="auto">
              <a:xfrm>
                <a:off x="1338"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8" name="AutoShape 23"/>
              <p:cNvSpPr>
                <a:spLocks noChangeArrowheads="1"/>
              </p:cNvSpPr>
              <p:nvPr/>
            </p:nvSpPr>
            <p:spPr bwMode="auto">
              <a:xfrm>
                <a:off x="1673"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09" name="AutoShape 24"/>
              <p:cNvSpPr>
                <a:spLocks noChangeArrowheads="1"/>
              </p:cNvSpPr>
              <p:nvPr/>
            </p:nvSpPr>
            <p:spPr bwMode="auto">
              <a:xfrm>
                <a:off x="2544" y="3446"/>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0" name="AutoShape 25"/>
              <p:cNvSpPr>
                <a:spLocks noChangeArrowheads="1"/>
              </p:cNvSpPr>
              <p:nvPr/>
            </p:nvSpPr>
            <p:spPr bwMode="auto">
              <a:xfrm>
                <a:off x="1338"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1" name="AutoShape 26"/>
              <p:cNvSpPr>
                <a:spLocks noChangeArrowheads="1"/>
              </p:cNvSpPr>
              <p:nvPr/>
            </p:nvSpPr>
            <p:spPr bwMode="auto">
              <a:xfrm>
                <a:off x="1673"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7612" name="AutoShape 27"/>
              <p:cNvSpPr>
                <a:spLocks noChangeArrowheads="1"/>
              </p:cNvSpPr>
              <p:nvPr/>
            </p:nvSpPr>
            <p:spPr bwMode="auto">
              <a:xfrm>
                <a:off x="2544" y="3919"/>
                <a:ext cx="136" cy="248"/>
              </a:xfrm>
              <a:prstGeom prst="downArrow">
                <a:avLst>
                  <a:gd name="adj1" fmla="val 50000"/>
                  <a:gd name="adj2" fmla="val 25000"/>
                </a:avLst>
              </a:prstGeom>
              <a:solidFill>
                <a:schemeClr val="accent1"/>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78206"/>
                                        </p:tgtEl>
                                        <p:attrNameLst>
                                          <p:attrName>style.visibility</p:attrName>
                                        </p:attrNameLst>
                                      </p:cBhvr>
                                      <p:to>
                                        <p:strVal val="visible"/>
                                      </p:to>
                                    </p:set>
                                    <p:anim calcmode="lin" valueType="num">
                                      <p:cBhvr>
                                        <p:cTn id="7" dur="500" fill="hold"/>
                                        <p:tgtEl>
                                          <p:spTgt spid="178206"/>
                                        </p:tgtEl>
                                        <p:attrNameLst>
                                          <p:attrName>ppt_w</p:attrName>
                                        </p:attrNameLst>
                                      </p:cBhvr>
                                      <p:tavLst>
                                        <p:tav tm="0">
                                          <p:val>
                                            <p:fltVal val="0"/>
                                          </p:val>
                                        </p:tav>
                                        <p:tav tm="100000">
                                          <p:val>
                                            <p:strVal val="#ppt_w"/>
                                          </p:val>
                                        </p:tav>
                                      </p:tavLst>
                                    </p:anim>
                                    <p:anim calcmode="lin" valueType="num">
                                      <p:cBhvr>
                                        <p:cTn id="8" dur="500" fill="hold"/>
                                        <p:tgtEl>
                                          <p:spTgt spid="178206"/>
                                        </p:tgtEl>
                                        <p:attrNameLst>
                                          <p:attrName>ppt_h</p:attrName>
                                        </p:attrNameLst>
                                      </p:cBhvr>
                                      <p:tavLst>
                                        <p:tav tm="0">
                                          <p:val>
                                            <p:fltVal val="0"/>
                                          </p:val>
                                        </p:tav>
                                        <p:tav tm="100000">
                                          <p:val>
                                            <p:strVal val="#ppt_h"/>
                                          </p:val>
                                        </p:tav>
                                      </p:tavLst>
                                    </p:anim>
                                    <p:animEffect transition="in" filter="fade">
                                      <p:cBhvr>
                                        <p:cTn id="9" dur="500"/>
                                        <p:tgtEl>
                                          <p:spTgt spid="178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69635" name="Rectangle 3"/>
          <p:cNvSpPr>
            <a:spLocks noGrp="1" noChangeArrowheads="1"/>
          </p:cNvSpPr>
          <p:nvPr>
            <p:ph idx="1"/>
          </p:nvPr>
        </p:nvSpPr>
        <p:spPr>
          <a:xfrm>
            <a:off x="2590800" y="1981201"/>
            <a:ext cx="7543800" cy="1592263"/>
          </a:xfrm>
        </p:spPr>
        <p:txBody>
          <a:bodyPr/>
          <a:lstStyle/>
          <a:p>
            <a:pPr eaLnBrk="1" hangingPunct="1"/>
            <a:r>
              <a:rPr lang="zh-CN" altLang="en-US"/>
              <a:t>并行算法范例</a:t>
            </a:r>
          </a:p>
          <a:p>
            <a:pPr lvl="1" eaLnBrk="1" hangingPunct="1"/>
            <a:r>
              <a:rPr lang="zh-CN" altLang="en-US"/>
              <a:t>分治法</a:t>
            </a:r>
          </a:p>
          <a:p>
            <a:pPr lvl="2" eaLnBrk="1" hangingPunct="1"/>
            <a:r>
              <a:rPr lang="zh-CN" altLang="en-US"/>
              <a:t>缺点是难以达到负载平衡。</a:t>
            </a:r>
          </a:p>
        </p:txBody>
      </p:sp>
      <p:grpSp>
        <p:nvGrpSpPr>
          <p:cNvPr id="69636" name="Group 27"/>
          <p:cNvGrpSpPr>
            <a:grpSpLocks/>
          </p:cNvGrpSpPr>
          <p:nvPr/>
        </p:nvGrpSpPr>
        <p:grpSpPr bwMode="auto">
          <a:xfrm>
            <a:off x="3861593" y="3573464"/>
            <a:ext cx="4468813" cy="3021430"/>
            <a:chOff x="2290" y="1679"/>
            <a:chExt cx="2815" cy="2098"/>
          </a:xfrm>
        </p:grpSpPr>
        <p:sp>
          <p:nvSpPr>
            <p:cNvPr id="69637" name="AutoShape 4"/>
            <p:cNvSpPr>
              <a:spLocks noChangeArrowheads="1"/>
            </p:cNvSpPr>
            <p:nvPr/>
          </p:nvSpPr>
          <p:spPr bwMode="auto">
            <a:xfrm>
              <a:off x="3515" y="167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38" name="AutoShape 5"/>
            <p:cNvSpPr>
              <a:spLocks noChangeArrowheads="1"/>
            </p:cNvSpPr>
            <p:nvPr/>
          </p:nvSpPr>
          <p:spPr bwMode="auto">
            <a:xfrm>
              <a:off x="2744" y="2178"/>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39" name="AutoShape 6"/>
            <p:cNvSpPr>
              <a:spLocks noChangeArrowheads="1"/>
            </p:cNvSpPr>
            <p:nvPr/>
          </p:nvSpPr>
          <p:spPr bwMode="auto">
            <a:xfrm>
              <a:off x="4286" y="2178"/>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0" name="AutoShape 7"/>
            <p:cNvSpPr>
              <a:spLocks noChangeArrowheads="1"/>
            </p:cNvSpPr>
            <p:nvPr/>
          </p:nvSpPr>
          <p:spPr bwMode="auto">
            <a:xfrm>
              <a:off x="2290"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1" name="AutoShape 8"/>
            <p:cNvSpPr>
              <a:spLocks noChangeArrowheads="1"/>
            </p:cNvSpPr>
            <p:nvPr/>
          </p:nvSpPr>
          <p:spPr bwMode="auto">
            <a:xfrm>
              <a:off x="3198"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2" name="AutoShape 9"/>
            <p:cNvSpPr>
              <a:spLocks noChangeArrowheads="1"/>
            </p:cNvSpPr>
            <p:nvPr/>
          </p:nvSpPr>
          <p:spPr bwMode="auto">
            <a:xfrm>
              <a:off x="3833"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3" name="AutoShape 10"/>
            <p:cNvSpPr>
              <a:spLocks noChangeArrowheads="1"/>
            </p:cNvSpPr>
            <p:nvPr/>
          </p:nvSpPr>
          <p:spPr bwMode="auto">
            <a:xfrm>
              <a:off x="4740" y="2541"/>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4" name="AutoShape 11"/>
            <p:cNvSpPr>
              <a:spLocks noChangeArrowheads="1"/>
            </p:cNvSpPr>
            <p:nvPr/>
          </p:nvSpPr>
          <p:spPr bwMode="auto">
            <a:xfrm>
              <a:off x="2744" y="294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5" name="AutoShape 12"/>
            <p:cNvSpPr>
              <a:spLocks noChangeArrowheads="1"/>
            </p:cNvSpPr>
            <p:nvPr/>
          </p:nvSpPr>
          <p:spPr bwMode="auto">
            <a:xfrm>
              <a:off x="4286" y="2949"/>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69646" name="AutoShape 13"/>
            <p:cNvSpPr>
              <a:spLocks noChangeArrowheads="1"/>
            </p:cNvSpPr>
            <p:nvPr/>
          </p:nvSpPr>
          <p:spPr bwMode="auto">
            <a:xfrm>
              <a:off x="3515" y="3493"/>
              <a:ext cx="365" cy="284"/>
            </a:xfrm>
            <a:prstGeom prst="roundRect">
              <a:avLst>
                <a:gd name="adj" fmla="val 16667"/>
              </a:avLst>
            </a:prstGeom>
            <a:solidFill>
              <a:srgbClr val="FFFF00"/>
            </a:solidFill>
            <a:ln w="2857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cxnSp>
          <p:nvCxnSpPr>
            <p:cNvPr id="69647" name="AutoShape 14"/>
            <p:cNvCxnSpPr>
              <a:cxnSpLocks noChangeShapeType="1"/>
              <a:stCxn id="69637" idx="2"/>
              <a:endCxn id="69638" idx="0"/>
            </p:cNvCxnSpPr>
            <p:nvPr/>
          </p:nvCxnSpPr>
          <p:spPr bwMode="auto">
            <a:xfrm flipH="1">
              <a:off x="2927" y="1963"/>
              <a:ext cx="771" cy="215"/>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8" name="AutoShape 16"/>
            <p:cNvCxnSpPr>
              <a:cxnSpLocks noChangeShapeType="1"/>
              <a:stCxn id="69637" idx="2"/>
              <a:endCxn id="69639" idx="0"/>
            </p:cNvCxnSpPr>
            <p:nvPr/>
          </p:nvCxnSpPr>
          <p:spPr bwMode="auto">
            <a:xfrm>
              <a:off x="3698" y="1963"/>
              <a:ext cx="771" cy="215"/>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9" name="AutoShape 17"/>
            <p:cNvCxnSpPr>
              <a:cxnSpLocks noChangeShapeType="1"/>
              <a:stCxn id="69638" idx="2"/>
              <a:endCxn id="69640" idx="0"/>
            </p:cNvCxnSpPr>
            <p:nvPr/>
          </p:nvCxnSpPr>
          <p:spPr bwMode="auto">
            <a:xfrm flipH="1">
              <a:off x="2473"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0" name="AutoShape 18"/>
            <p:cNvCxnSpPr>
              <a:cxnSpLocks noChangeShapeType="1"/>
              <a:stCxn id="69638" idx="2"/>
              <a:endCxn id="69641" idx="0"/>
            </p:cNvCxnSpPr>
            <p:nvPr/>
          </p:nvCxnSpPr>
          <p:spPr bwMode="auto">
            <a:xfrm>
              <a:off x="2927"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1" name="AutoShape 19"/>
            <p:cNvCxnSpPr>
              <a:cxnSpLocks noChangeShapeType="1"/>
              <a:stCxn id="69640" idx="2"/>
              <a:endCxn id="69644" idx="0"/>
            </p:cNvCxnSpPr>
            <p:nvPr/>
          </p:nvCxnSpPr>
          <p:spPr bwMode="auto">
            <a:xfrm>
              <a:off x="2473"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2" name="AutoShape 20"/>
            <p:cNvCxnSpPr>
              <a:cxnSpLocks noChangeShapeType="1"/>
              <a:stCxn id="69641" idx="2"/>
              <a:endCxn id="69644" idx="0"/>
            </p:cNvCxnSpPr>
            <p:nvPr/>
          </p:nvCxnSpPr>
          <p:spPr bwMode="auto">
            <a:xfrm flipH="1">
              <a:off x="2927"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3" name="AutoShape 21"/>
            <p:cNvCxnSpPr>
              <a:cxnSpLocks noChangeShapeType="1"/>
              <a:stCxn id="69639" idx="2"/>
              <a:endCxn id="69642" idx="0"/>
            </p:cNvCxnSpPr>
            <p:nvPr/>
          </p:nvCxnSpPr>
          <p:spPr bwMode="auto">
            <a:xfrm flipH="1">
              <a:off x="4016" y="2462"/>
              <a:ext cx="453"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4" name="AutoShape 22"/>
            <p:cNvCxnSpPr>
              <a:cxnSpLocks noChangeShapeType="1"/>
              <a:stCxn id="69639" idx="2"/>
              <a:endCxn id="69643" idx="0"/>
            </p:cNvCxnSpPr>
            <p:nvPr/>
          </p:nvCxnSpPr>
          <p:spPr bwMode="auto">
            <a:xfrm>
              <a:off x="4468" y="2462"/>
              <a:ext cx="454" cy="79"/>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5" name="AutoShape 23"/>
            <p:cNvCxnSpPr>
              <a:cxnSpLocks noChangeShapeType="1"/>
              <a:stCxn id="69642" idx="2"/>
              <a:endCxn id="69645" idx="0"/>
            </p:cNvCxnSpPr>
            <p:nvPr/>
          </p:nvCxnSpPr>
          <p:spPr bwMode="auto">
            <a:xfrm>
              <a:off x="4016" y="2825"/>
              <a:ext cx="453"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6" name="AutoShape 24"/>
            <p:cNvCxnSpPr>
              <a:cxnSpLocks noChangeShapeType="1"/>
              <a:stCxn id="69643" idx="2"/>
              <a:endCxn id="69645" idx="0"/>
            </p:cNvCxnSpPr>
            <p:nvPr/>
          </p:nvCxnSpPr>
          <p:spPr bwMode="auto">
            <a:xfrm flipH="1">
              <a:off x="4468" y="2825"/>
              <a:ext cx="454" cy="124"/>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7" name="AutoShape 25"/>
            <p:cNvCxnSpPr>
              <a:cxnSpLocks noChangeShapeType="1"/>
              <a:stCxn id="69644" idx="2"/>
              <a:endCxn id="69646" idx="0"/>
            </p:cNvCxnSpPr>
            <p:nvPr/>
          </p:nvCxnSpPr>
          <p:spPr bwMode="auto">
            <a:xfrm>
              <a:off x="2927" y="3233"/>
              <a:ext cx="771" cy="260"/>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58" name="AutoShape 26"/>
            <p:cNvCxnSpPr>
              <a:cxnSpLocks noChangeShapeType="1"/>
              <a:stCxn id="69646" idx="0"/>
              <a:endCxn id="69645" idx="2"/>
            </p:cNvCxnSpPr>
            <p:nvPr/>
          </p:nvCxnSpPr>
          <p:spPr bwMode="auto">
            <a:xfrm flipV="1">
              <a:off x="3698" y="3233"/>
              <a:ext cx="771" cy="260"/>
            </a:xfrm>
            <a:prstGeom prst="straightConnector1">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71683" name="Rectangle 3"/>
          <p:cNvSpPr>
            <a:spLocks noGrp="1" noChangeArrowheads="1"/>
          </p:cNvSpPr>
          <p:nvPr>
            <p:ph idx="1"/>
          </p:nvPr>
        </p:nvSpPr>
        <p:spPr>
          <a:xfrm>
            <a:off x="2590800" y="1981201"/>
            <a:ext cx="7543800" cy="2455863"/>
          </a:xfrm>
        </p:spPr>
        <p:txBody>
          <a:bodyPr/>
          <a:lstStyle/>
          <a:p>
            <a:pPr eaLnBrk="1" hangingPunct="1">
              <a:lnSpc>
                <a:spcPct val="90000"/>
              </a:lnSpc>
            </a:pPr>
            <a:r>
              <a:rPr lang="zh-CN" altLang="en-US"/>
              <a:t>并行算法范例</a:t>
            </a:r>
          </a:p>
          <a:p>
            <a:pPr lvl="1" eaLnBrk="1" hangingPunct="1">
              <a:lnSpc>
                <a:spcPct val="90000"/>
              </a:lnSpc>
            </a:pPr>
            <a:r>
              <a:rPr lang="zh-CN" altLang="en-US"/>
              <a:t>流水线</a:t>
            </a:r>
          </a:p>
          <a:p>
            <a:pPr lvl="2" eaLnBrk="1" hangingPunct="1">
              <a:lnSpc>
                <a:spcPct val="90000"/>
              </a:lnSpc>
            </a:pPr>
            <a:r>
              <a:rPr lang="zh-CN" altLang="en-US"/>
              <a:t>有大量数据需要重复进行某一宏操作，该宏操作可以被分解为若干子操作顺序执行，这时就可以采用流水线操作方式使各子操作能够同步执行。</a:t>
            </a:r>
          </a:p>
        </p:txBody>
      </p:sp>
      <p:grpSp>
        <p:nvGrpSpPr>
          <p:cNvPr id="71684" name="Group 11"/>
          <p:cNvGrpSpPr>
            <a:grpSpLocks/>
          </p:cNvGrpSpPr>
          <p:nvPr/>
        </p:nvGrpSpPr>
        <p:grpSpPr bwMode="auto">
          <a:xfrm>
            <a:off x="4511676" y="5229231"/>
            <a:ext cx="3171825" cy="369888"/>
            <a:chOff x="930" y="2795"/>
            <a:chExt cx="1998" cy="233"/>
          </a:xfrm>
        </p:grpSpPr>
        <p:sp>
          <p:nvSpPr>
            <p:cNvPr id="71685" name="Text Box 4"/>
            <p:cNvSpPr txBox="1">
              <a:spLocks noChangeArrowheads="1"/>
            </p:cNvSpPr>
            <p:nvPr/>
          </p:nvSpPr>
          <p:spPr bwMode="auto">
            <a:xfrm>
              <a:off x="1268" y="2795"/>
              <a:ext cx="202"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a:t>
              </a:r>
            </a:p>
          </p:txBody>
        </p:sp>
        <p:sp>
          <p:nvSpPr>
            <p:cNvPr id="71686" name="Text Box 5"/>
            <p:cNvSpPr txBox="1">
              <a:spLocks noChangeArrowheads="1"/>
            </p:cNvSpPr>
            <p:nvPr/>
          </p:nvSpPr>
          <p:spPr bwMode="auto">
            <a:xfrm>
              <a:off x="1833" y="2795"/>
              <a:ext cx="243"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Q</a:t>
              </a:r>
            </a:p>
          </p:txBody>
        </p:sp>
        <p:sp>
          <p:nvSpPr>
            <p:cNvPr id="71687" name="Text Box 6"/>
            <p:cNvSpPr txBox="1">
              <a:spLocks noChangeArrowheads="1"/>
            </p:cNvSpPr>
            <p:nvPr/>
          </p:nvSpPr>
          <p:spPr bwMode="auto">
            <a:xfrm>
              <a:off x="2381" y="2795"/>
              <a:ext cx="204"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p>
          </p:txBody>
        </p:sp>
        <p:sp>
          <p:nvSpPr>
            <p:cNvPr id="71688" name="Line 7"/>
            <p:cNvSpPr>
              <a:spLocks noChangeShapeType="1"/>
            </p:cNvSpPr>
            <p:nvPr/>
          </p:nvSpPr>
          <p:spPr bwMode="auto">
            <a:xfrm>
              <a:off x="930"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89" name="Line 8"/>
            <p:cNvSpPr>
              <a:spLocks noChangeShapeType="1"/>
            </p:cNvSpPr>
            <p:nvPr/>
          </p:nvSpPr>
          <p:spPr bwMode="auto">
            <a:xfrm>
              <a:off x="1519"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90" name="Line 9"/>
            <p:cNvSpPr>
              <a:spLocks noChangeShapeType="1"/>
            </p:cNvSpPr>
            <p:nvPr/>
          </p:nvSpPr>
          <p:spPr bwMode="auto">
            <a:xfrm>
              <a:off x="2064"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691" name="Line 10"/>
            <p:cNvSpPr>
              <a:spLocks noChangeShapeType="1"/>
            </p:cNvSpPr>
            <p:nvPr/>
          </p:nvSpPr>
          <p:spPr bwMode="auto">
            <a:xfrm>
              <a:off x="2611" y="2931"/>
              <a:ext cx="31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8"/>
          <p:cNvSpPr txBox="1">
            <a:spLocks noChangeArrowheads="1"/>
          </p:cNvSpPr>
          <p:nvPr/>
        </p:nvSpPr>
        <p:spPr bwMode="auto">
          <a:xfrm>
            <a:off x="3148014" y="661989"/>
            <a:ext cx="59554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chemeClr val="tx1"/>
                </a:solidFill>
              </a:rPr>
              <a:t>设，在连续仿真计算中，有大量数据要进行如下的计算：</a:t>
            </a:r>
          </a:p>
          <a:p>
            <a:pPr eaLnBrk="1" hangingPunct="1">
              <a:spcBef>
                <a:spcPct val="0"/>
              </a:spcBef>
              <a:buClrTx/>
              <a:buFontTx/>
              <a:buNone/>
            </a:pPr>
            <a:r>
              <a:rPr lang="en-US" altLang="zh-CN">
                <a:solidFill>
                  <a:schemeClr val="tx1"/>
                </a:solidFill>
              </a:rPr>
              <a:t>(A+B)*C+D</a:t>
            </a:r>
          </a:p>
          <a:p>
            <a:pPr eaLnBrk="1" hangingPunct="1">
              <a:spcBef>
                <a:spcPct val="0"/>
              </a:spcBef>
              <a:buClrTx/>
              <a:buFontTx/>
              <a:buNone/>
            </a:pPr>
            <a:r>
              <a:rPr lang="zh-CN" altLang="en-US">
                <a:solidFill>
                  <a:schemeClr val="tx1"/>
                </a:solidFill>
              </a:rPr>
              <a:t>则可设计流水线计算结构如下：</a:t>
            </a:r>
          </a:p>
        </p:txBody>
      </p:sp>
      <p:sp>
        <p:nvSpPr>
          <p:cNvPr id="139392" name="Rectangle 128"/>
          <p:cNvSpPr>
            <a:spLocks noChangeArrowheads="1"/>
          </p:cNvSpPr>
          <p:nvPr/>
        </p:nvSpPr>
        <p:spPr bwMode="auto">
          <a:xfrm>
            <a:off x="4165601" y="5219701"/>
            <a:ext cx="5040313"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chemeClr val="tx1"/>
                </a:solidFill>
              </a:rPr>
              <a:t>假设计算步数为</a:t>
            </a:r>
            <a:r>
              <a:rPr lang="en-US" altLang="zh-CN">
                <a:solidFill>
                  <a:schemeClr val="tx1"/>
                </a:solidFill>
              </a:rPr>
              <a:t>k</a:t>
            </a:r>
            <a:r>
              <a:rPr lang="zh-CN" altLang="en-US">
                <a:solidFill>
                  <a:schemeClr val="tx1"/>
                </a:solidFill>
              </a:rPr>
              <a:t>，计算规模为</a:t>
            </a:r>
            <a:r>
              <a:rPr lang="en-US" altLang="zh-CN">
                <a:solidFill>
                  <a:schemeClr val="tx1"/>
                </a:solidFill>
              </a:rPr>
              <a:t>n</a:t>
            </a:r>
            <a:r>
              <a:rPr lang="zh-CN" altLang="en-US">
                <a:solidFill>
                  <a:schemeClr val="tx1"/>
                </a:solidFill>
              </a:rPr>
              <a:t>，</a:t>
            </a:r>
          </a:p>
          <a:p>
            <a:pPr eaLnBrk="1" hangingPunct="1">
              <a:spcBef>
                <a:spcPct val="0"/>
              </a:spcBef>
              <a:buClrTx/>
              <a:buFontTx/>
              <a:buNone/>
            </a:pPr>
            <a:r>
              <a:rPr lang="zh-CN" altLang="en-US">
                <a:solidFill>
                  <a:schemeClr val="tx1"/>
                </a:solidFill>
              </a:rPr>
              <a:t>则采用流水线结构所需的时间节拍为</a:t>
            </a:r>
            <a:r>
              <a:rPr lang="en-US" altLang="zh-CN">
                <a:solidFill>
                  <a:schemeClr val="tx1"/>
                </a:solidFill>
              </a:rPr>
              <a:t>n+k</a:t>
            </a:r>
            <a:r>
              <a:rPr lang="zh-CN" altLang="en-US">
                <a:solidFill>
                  <a:schemeClr val="tx1"/>
                </a:solidFill>
              </a:rPr>
              <a:t>，</a:t>
            </a:r>
          </a:p>
          <a:p>
            <a:pPr eaLnBrk="1" hangingPunct="1">
              <a:spcBef>
                <a:spcPct val="0"/>
              </a:spcBef>
              <a:buClrTx/>
              <a:buFontTx/>
              <a:buNone/>
            </a:pPr>
            <a:r>
              <a:rPr lang="zh-CN" altLang="en-US">
                <a:solidFill>
                  <a:schemeClr val="tx1"/>
                </a:solidFill>
              </a:rPr>
              <a:t>而串行结构下的时间节拍为</a:t>
            </a:r>
            <a:r>
              <a:rPr lang="en-US" altLang="zh-CN">
                <a:solidFill>
                  <a:schemeClr val="tx1"/>
                </a:solidFill>
              </a:rPr>
              <a:t>kn</a:t>
            </a:r>
            <a:r>
              <a:rPr lang="zh-CN" altLang="en-US">
                <a:solidFill>
                  <a:schemeClr val="tx1"/>
                </a:solidFill>
              </a:rPr>
              <a:t>。</a:t>
            </a:r>
          </a:p>
        </p:txBody>
      </p:sp>
      <p:grpSp>
        <p:nvGrpSpPr>
          <p:cNvPr id="139395" name="Group 131"/>
          <p:cNvGrpSpPr>
            <a:grpSpLocks/>
          </p:cNvGrpSpPr>
          <p:nvPr/>
        </p:nvGrpSpPr>
        <p:grpSpPr bwMode="auto">
          <a:xfrm>
            <a:off x="2782888" y="2565400"/>
            <a:ext cx="7685088" cy="1871663"/>
            <a:chOff x="794" y="1344"/>
            <a:chExt cx="4841" cy="1179"/>
          </a:xfrm>
        </p:grpSpPr>
        <p:grpSp>
          <p:nvGrpSpPr>
            <p:cNvPr id="73733" name="Group 102"/>
            <p:cNvGrpSpPr>
              <a:grpSpLocks/>
            </p:cNvGrpSpPr>
            <p:nvPr/>
          </p:nvGrpSpPr>
          <p:grpSpPr bwMode="auto">
            <a:xfrm>
              <a:off x="794" y="1344"/>
              <a:ext cx="1905" cy="1179"/>
              <a:chOff x="703" y="1888"/>
              <a:chExt cx="1905" cy="844"/>
            </a:xfrm>
          </p:grpSpPr>
          <p:sp>
            <p:nvSpPr>
              <p:cNvPr id="139348" name="Rectangle 84"/>
              <p:cNvSpPr>
                <a:spLocks noChangeArrowheads="1"/>
              </p:cNvSpPr>
              <p:nvPr/>
            </p:nvSpPr>
            <p:spPr bwMode="auto">
              <a:xfrm>
                <a:off x="2291"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0</a:t>
                </a:r>
              </a:p>
            </p:txBody>
          </p:sp>
          <p:sp>
            <p:nvSpPr>
              <p:cNvPr id="139347" name="Rectangle 83"/>
              <p:cNvSpPr>
                <a:spLocks noChangeArrowheads="1"/>
              </p:cNvSpPr>
              <p:nvPr/>
            </p:nvSpPr>
            <p:spPr bwMode="auto">
              <a:xfrm>
                <a:off x="1973"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1</a:t>
                </a:r>
              </a:p>
            </p:txBody>
          </p:sp>
          <p:sp>
            <p:nvSpPr>
              <p:cNvPr id="139346" name="Rectangle 82"/>
              <p:cNvSpPr>
                <a:spLocks noChangeArrowheads="1"/>
              </p:cNvSpPr>
              <p:nvPr/>
            </p:nvSpPr>
            <p:spPr bwMode="auto">
              <a:xfrm>
                <a:off x="1656"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2</a:t>
                </a:r>
              </a:p>
            </p:txBody>
          </p:sp>
          <p:sp>
            <p:nvSpPr>
              <p:cNvPr id="139345" name="Rectangle 81"/>
              <p:cNvSpPr>
                <a:spLocks noChangeArrowheads="1"/>
              </p:cNvSpPr>
              <p:nvPr/>
            </p:nvSpPr>
            <p:spPr bwMode="auto">
              <a:xfrm>
                <a:off x="1338"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3</a:t>
                </a:r>
              </a:p>
            </p:txBody>
          </p:sp>
          <p:sp>
            <p:nvSpPr>
              <p:cNvPr id="139344" name="Rectangle 80"/>
              <p:cNvSpPr>
                <a:spLocks noChangeArrowheads="1"/>
              </p:cNvSpPr>
              <p:nvPr/>
            </p:nvSpPr>
            <p:spPr bwMode="auto">
              <a:xfrm>
                <a:off x="1020" y="2521"/>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D</a:t>
                </a:r>
                <a:r>
                  <a:rPr lang="en-US" altLang="zh-CN" sz="1800" baseline="-25000"/>
                  <a:t>4</a:t>
                </a:r>
              </a:p>
            </p:txBody>
          </p:sp>
          <p:sp>
            <p:nvSpPr>
              <p:cNvPr id="139343" name="Rectangle 79"/>
              <p:cNvSpPr>
                <a:spLocks noChangeArrowheads="1"/>
              </p:cNvSpPr>
              <p:nvPr/>
            </p:nvSpPr>
            <p:spPr bwMode="auto">
              <a:xfrm>
                <a:off x="703" y="2521"/>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42" name="Rectangle 78"/>
              <p:cNvSpPr>
                <a:spLocks noChangeArrowheads="1"/>
              </p:cNvSpPr>
              <p:nvPr/>
            </p:nvSpPr>
            <p:spPr bwMode="auto">
              <a:xfrm>
                <a:off x="2291"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0</a:t>
                </a:r>
              </a:p>
            </p:txBody>
          </p:sp>
          <p:sp>
            <p:nvSpPr>
              <p:cNvPr id="139341" name="Rectangle 77"/>
              <p:cNvSpPr>
                <a:spLocks noChangeArrowheads="1"/>
              </p:cNvSpPr>
              <p:nvPr/>
            </p:nvSpPr>
            <p:spPr bwMode="auto">
              <a:xfrm>
                <a:off x="1973"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1</a:t>
                </a:r>
              </a:p>
            </p:txBody>
          </p:sp>
          <p:sp>
            <p:nvSpPr>
              <p:cNvPr id="139340" name="Rectangle 76"/>
              <p:cNvSpPr>
                <a:spLocks noChangeArrowheads="1"/>
              </p:cNvSpPr>
              <p:nvPr/>
            </p:nvSpPr>
            <p:spPr bwMode="auto">
              <a:xfrm>
                <a:off x="1656"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2</a:t>
                </a:r>
              </a:p>
            </p:txBody>
          </p:sp>
          <p:sp>
            <p:nvSpPr>
              <p:cNvPr id="139339" name="Rectangle 75"/>
              <p:cNvSpPr>
                <a:spLocks noChangeArrowheads="1"/>
              </p:cNvSpPr>
              <p:nvPr/>
            </p:nvSpPr>
            <p:spPr bwMode="auto">
              <a:xfrm>
                <a:off x="1338"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3</a:t>
                </a:r>
              </a:p>
            </p:txBody>
          </p:sp>
          <p:sp>
            <p:nvSpPr>
              <p:cNvPr id="139338" name="Rectangle 74"/>
              <p:cNvSpPr>
                <a:spLocks noChangeArrowheads="1"/>
              </p:cNvSpPr>
              <p:nvPr/>
            </p:nvSpPr>
            <p:spPr bwMode="auto">
              <a:xfrm>
                <a:off x="1020" y="2310"/>
                <a:ext cx="31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C</a:t>
                </a:r>
                <a:r>
                  <a:rPr lang="en-US" altLang="zh-CN" sz="1800" baseline="-25000"/>
                  <a:t>4</a:t>
                </a:r>
              </a:p>
            </p:txBody>
          </p:sp>
          <p:sp>
            <p:nvSpPr>
              <p:cNvPr id="139337" name="Rectangle 73"/>
              <p:cNvSpPr>
                <a:spLocks noChangeArrowheads="1"/>
              </p:cNvSpPr>
              <p:nvPr/>
            </p:nvSpPr>
            <p:spPr bwMode="auto">
              <a:xfrm>
                <a:off x="703" y="2310"/>
                <a:ext cx="3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36" name="Rectangle 72"/>
              <p:cNvSpPr>
                <a:spLocks noChangeArrowheads="1"/>
              </p:cNvSpPr>
              <p:nvPr/>
            </p:nvSpPr>
            <p:spPr bwMode="auto">
              <a:xfrm>
                <a:off x="2291"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0</a:t>
                </a:r>
              </a:p>
            </p:txBody>
          </p:sp>
          <p:sp>
            <p:nvSpPr>
              <p:cNvPr id="139335" name="Rectangle 71"/>
              <p:cNvSpPr>
                <a:spLocks noChangeArrowheads="1"/>
              </p:cNvSpPr>
              <p:nvPr/>
            </p:nvSpPr>
            <p:spPr bwMode="auto">
              <a:xfrm>
                <a:off x="1973"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1</a:t>
                </a:r>
              </a:p>
            </p:txBody>
          </p:sp>
          <p:sp>
            <p:nvSpPr>
              <p:cNvPr id="139334" name="Rectangle 70"/>
              <p:cNvSpPr>
                <a:spLocks noChangeArrowheads="1"/>
              </p:cNvSpPr>
              <p:nvPr/>
            </p:nvSpPr>
            <p:spPr bwMode="auto">
              <a:xfrm>
                <a:off x="1656"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2</a:t>
                </a:r>
              </a:p>
            </p:txBody>
          </p:sp>
          <p:sp>
            <p:nvSpPr>
              <p:cNvPr id="139333" name="Rectangle 69"/>
              <p:cNvSpPr>
                <a:spLocks noChangeArrowheads="1"/>
              </p:cNvSpPr>
              <p:nvPr/>
            </p:nvSpPr>
            <p:spPr bwMode="auto">
              <a:xfrm>
                <a:off x="1338"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3</a:t>
                </a:r>
              </a:p>
            </p:txBody>
          </p:sp>
          <p:sp>
            <p:nvSpPr>
              <p:cNvPr id="139332" name="Rectangle 68"/>
              <p:cNvSpPr>
                <a:spLocks noChangeArrowheads="1"/>
              </p:cNvSpPr>
              <p:nvPr/>
            </p:nvSpPr>
            <p:spPr bwMode="auto">
              <a:xfrm>
                <a:off x="1020" y="2099"/>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B</a:t>
                </a:r>
                <a:r>
                  <a:rPr lang="en-US" altLang="zh-CN" sz="1800" baseline="-25000"/>
                  <a:t>4</a:t>
                </a:r>
              </a:p>
            </p:txBody>
          </p:sp>
          <p:sp>
            <p:nvSpPr>
              <p:cNvPr id="139331" name="Rectangle 67"/>
              <p:cNvSpPr>
                <a:spLocks noChangeArrowheads="1"/>
              </p:cNvSpPr>
              <p:nvPr/>
            </p:nvSpPr>
            <p:spPr bwMode="auto">
              <a:xfrm>
                <a:off x="703" y="2099"/>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139330" name="Rectangle 66"/>
              <p:cNvSpPr>
                <a:spLocks noChangeArrowheads="1"/>
              </p:cNvSpPr>
              <p:nvPr/>
            </p:nvSpPr>
            <p:spPr bwMode="auto">
              <a:xfrm>
                <a:off x="2291"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0</a:t>
                </a:r>
              </a:p>
            </p:txBody>
          </p:sp>
          <p:sp>
            <p:nvSpPr>
              <p:cNvPr id="139329" name="Rectangle 65"/>
              <p:cNvSpPr>
                <a:spLocks noChangeArrowheads="1"/>
              </p:cNvSpPr>
              <p:nvPr/>
            </p:nvSpPr>
            <p:spPr bwMode="auto">
              <a:xfrm>
                <a:off x="1973"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1</a:t>
                </a:r>
              </a:p>
            </p:txBody>
          </p:sp>
          <p:sp>
            <p:nvSpPr>
              <p:cNvPr id="139328" name="Rectangle 64"/>
              <p:cNvSpPr>
                <a:spLocks noChangeArrowheads="1"/>
              </p:cNvSpPr>
              <p:nvPr/>
            </p:nvSpPr>
            <p:spPr bwMode="auto">
              <a:xfrm>
                <a:off x="1656"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2</a:t>
                </a:r>
              </a:p>
            </p:txBody>
          </p:sp>
          <p:sp>
            <p:nvSpPr>
              <p:cNvPr id="139327" name="Rectangle 63"/>
              <p:cNvSpPr>
                <a:spLocks noChangeArrowheads="1"/>
              </p:cNvSpPr>
              <p:nvPr/>
            </p:nvSpPr>
            <p:spPr bwMode="auto">
              <a:xfrm>
                <a:off x="1338"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3</a:t>
                </a:r>
              </a:p>
            </p:txBody>
          </p:sp>
          <p:sp>
            <p:nvSpPr>
              <p:cNvPr id="139326" name="Rectangle 62"/>
              <p:cNvSpPr>
                <a:spLocks noChangeArrowheads="1"/>
              </p:cNvSpPr>
              <p:nvPr/>
            </p:nvSpPr>
            <p:spPr bwMode="auto">
              <a:xfrm>
                <a:off x="1020" y="1888"/>
                <a:ext cx="31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a:t>
                </a:r>
                <a:r>
                  <a:rPr lang="en-US" altLang="zh-CN" sz="1800" baseline="-25000"/>
                  <a:t>4</a:t>
                </a:r>
              </a:p>
            </p:txBody>
          </p:sp>
          <p:sp>
            <p:nvSpPr>
              <p:cNvPr id="139325" name="Rectangle 61"/>
              <p:cNvSpPr>
                <a:spLocks noChangeArrowheads="1"/>
              </p:cNvSpPr>
              <p:nvPr/>
            </p:nvSpPr>
            <p:spPr bwMode="auto">
              <a:xfrm>
                <a:off x="703" y="1888"/>
                <a:ext cx="31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1pPr>
                <a:lvl2pPr algn="l">
                  <a:spcBef>
                    <a:spcPct val="20000"/>
                  </a:spcBef>
                  <a:buClr>
                    <a:schemeClr val="tx1"/>
                  </a:buClr>
                  <a:buChar char="–"/>
                  <a:defRPr sz="24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2pPr>
                <a:lvl3pPr algn="l">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3pPr>
                <a:lvl4pPr algn="l">
                  <a:spcBef>
                    <a:spcPct val="20000"/>
                  </a:spcBef>
                  <a:buClr>
                    <a:schemeClr val="tx1"/>
                  </a:buClr>
                  <a:buChar char="–"/>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4pPr>
                <a:lvl5pPr algn="l">
                  <a:spcBef>
                    <a:spcPct val="20000"/>
                  </a:spcBef>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5pPr>
                <a:lvl6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6pPr>
                <a:lvl7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7pPr>
                <a:lvl8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8pPr>
                <a:lvl9pPr fontAlgn="base">
                  <a:spcBef>
                    <a:spcPct val="20000"/>
                  </a:spcBef>
                  <a:spcAft>
                    <a:spcPct val="0"/>
                  </a:spcAft>
                  <a:buClr>
                    <a:schemeClr val="hlink"/>
                  </a:buClr>
                  <a:buSzPct val="70000"/>
                  <a:buFont typeface="Wingdings" panose="05000000000000000000" pitchFamily="2" charset="2"/>
                  <a:buChar char="n"/>
                  <a:defRPr>
                    <a:solidFill>
                      <a:schemeClr val="tx1"/>
                    </a:solidFill>
                    <a:effectLst>
                      <a:outerShdw blurRad="38100" dist="38100" dir="2700000" algn="tl">
                        <a:srgbClr val="000000"/>
                      </a:outerShdw>
                    </a:effectLst>
                    <a:latin typeface="Courier New" panose="02070309020205020404" pitchFamily="49" charset="0"/>
                    <a:ea typeface="楷体_GB2312" pitchFamily="49" charset="-122"/>
                  </a:defRPr>
                </a:lvl9pPr>
              </a:lstStyle>
              <a:p>
                <a:pPr algn="ctr" eaLnBrk="1" fontAlgn="auto" hangingPunct="1">
                  <a:spcAft>
                    <a:spcPts val="0"/>
                  </a:spcAft>
                  <a:buNone/>
                  <a:defRPr/>
                </a:pPr>
                <a:r>
                  <a:rPr lang="en-US" altLang="zh-CN" sz="1800"/>
                  <a:t>...</a:t>
                </a:r>
              </a:p>
            </p:txBody>
          </p:sp>
          <p:sp>
            <p:nvSpPr>
              <p:cNvPr id="73784" name="Line 85"/>
              <p:cNvSpPr>
                <a:spLocks noChangeShapeType="1"/>
              </p:cNvSpPr>
              <p:nvPr/>
            </p:nvSpPr>
            <p:spPr bwMode="auto">
              <a:xfrm>
                <a:off x="703" y="1888"/>
                <a:ext cx="190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5" name="Line 86"/>
              <p:cNvSpPr>
                <a:spLocks noChangeShapeType="1"/>
              </p:cNvSpPr>
              <p:nvPr/>
            </p:nvSpPr>
            <p:spPr bwMode="auto">
              <a:xfrm>
                <a:off x="703" y="2099"/>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6" name="Line 87"/>
              <p:cNvSpPr>
                <a:spLocks noChangeShapeType="1"/>
              </p:cNvSpPr>
              <p:nvPr/>
            </p:nvSpPr>
            <p:spPr bwMode="auto">
              <a:xfrm>
                <a:off x="703" y="2310"/>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7" name="Line 88"/>
              <p:cNvSpPr>
                <a:spLocks noChangeShapeType="1"/>
              </p:cNvSpPr>
              <p:nvPr/>
            </p:nvSpPr>
            <p:spPr bwMode="auto">
              <a:xfrm>
                <a:off x="703" y="2521"/>
                <a:ext cx="19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8" name="Line 89"/>
              <p:cNvSpPr>
                <a:spLocks noChangeShapeType="1"/>
              </p:cNvSpPr>
              <p:nvPr/>
            </p:nvSpPr>
            <p:spPr bwMode="auto">
              <a:xfrm>
                <a:off x="703" y="2732"/>
                <a:ext cx="190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89" name="Line 90"/>
              <p:cNvSpPr>
                <a:spLocks noChangeShapeType="1"/>
              </p:cNvSpPr>
              <p:nvPr/>
            </p:nvSpPr>
            <p:spPr bwMode="auto">
              <a:xfrm>
                <a:off x="703" y="1888"/>
                <a:ext cx="0" cy="84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0" name="Line 91"/>
              <p:cNvSpPr>
                <a:spLocks noChangeShapeType="1"/>
              </p:cNvSpPr>
              <p:nvPr/>
            </p:nvSpPr>
            <p:spPr bwMode="auto">
              <a:xfrm>
                <a:off x="1020"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1" name="Line 92"/>
              <p:cNvSpPr>
                <a:spLocks noChangeShapeType="1"/>
              </p:cNvSpPr>
              <p:nvPr/>
            </p:nvSpPr>
            <p:spPr bwMode="auto">
              <a:xfrm>
                <a:off x="1338"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2" name="Line 93"/>
              <p:cNvSpPr>
                <a:spLocks noChangeShapeType="1"/>
              </p:cNvSpPr>
              <p:nvPr/>
            </p:nvSpPr>
            <p:spPr bwMode="auto">
              <a:xfrm>
                <a:off x="1656"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3" name="Line 94"/>
              <p:cNvSpPr>
                <a:spLocks noChangeShapeType="1"/>
              </p:cNvSpPr>
              <p:nvPr/>
            </p:nvSpPr>
            <p:spPr bwMode="auto">
              <a:xfrm>
                <a:off x="1973"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4" name="Line 95"/>
              <p:cNvSpPr>
                <a:spLocks noChangeShapeType="1"/>
              </p:cNvSpPr>
              <p:nvPr/>
            </p:nvSpPr>
            <p:spPr bwMode="auto">
              <a:xfrm>
                <a:off x="2291" y="1888"/>
                <a:ext cx="0" cy="8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3795" name="Line 96"/>
              <p:cNvSpPr>
                <a:spLocks noChangeShapeType="1"/>
              </p:cNvSpPr>
              <p:nvPr/>
            </p:nvSpPr>
            <p:spPr bwMode="auto">
              <a:xfrm>
                <a:off x="2608" y="1888"/>
                <a:ext cx="0" cy="84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73734" name="Rectangle 103"/>
            <p:cNvSpPr>
              <a:spLocks noChangeArrowheads="1"/>
            </p:cNvSpPr>
            <p:nvPr/>
          </p:nvSpPr>
          <p:spPr bwMode="auto">
            <a:xfrm>
              <a:off x="2972" y="1356"/>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A</a:t>
              </a:r>
            </a:p>
          </p:txBody>
        </p:sp>
        <p:sp>
          <p:nvSpPr>
            <p:cNvPr id="73735" name="Rectangle 104"/>
            <p:cNvSpPr>
              <a:spLocks noChangeArrowheads="1"/>
            </p:cNvSpPr>
            <p:nvPr/>
          </p:nvSpPr>
          <p:spPr bwMode="auto">
            <a:xfrm>
              <a:off x="2972" y="1658"/>
              <a:ext cx="260"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B</a:t>
              </a:r>
            </a:p>
          </p:txBody>
        </p:sp>
        <p:sp>
          <p:nvSpPr>
            <p:cNvPr id="73736" name="Rectangle 105"/>
            <p:cNvSpPr>
              <a:spLocks noChangeArrowheads="1"/>
            </p:cNvSpPr>
            <p:nvPr/>
          </p:nvSpPr>
          <p:spPr bwMode="auto">
            <a:xfrm>
              <a:off x="2972" y="1960"/>
              <a:ext cx="283"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C</a:t>
              </a:r>
            </a:p>
          </p:txBody>
        </p:sp>
        <p:sp>
          <p:nvSpPr>
            <p:cNvPr id="73737" name="Rectangle 106"/>
            <p:cNvSpPr>
              <a:spLocks noChangeArrowheads="1"/>
            </p:cNvSpPr>
            <p:nvPr/>
          </p:nvSpPr>
          <p:spPr bwMode="auto">
            <a:xfrm>
              <a:off x="2972"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38" name="AutoShape 107"/>
            <p:cNvSpPr>
              <a:spLocks noChangeArrowheads="1"/>
            </p:cNvSpPr>
            <p:nvPr/>
          </p:nvSpPr>
          <p:spPr bwMode="auto">
            <a:xfrm>
              <a:off x="2734" y="1438"/>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39" name="AutoShape 108"/>
            <p:cNvSpPr>
              <a:spLocks noChangeArrowheads="1"/>
            </p:cNvSpPr>
            <p:nvPr/>
          </p:nvSpPr>
          <p:spPr bwMode="auto">
            <a:xfrm>
              <a:off x="2734" y="1710"/>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0" name="AutoShape 109"/>
            <p:cNvSpPr>
              <a:spLocks noChangeArrowheads="1"/>
            </p:cNvSpPr>
            <p:nvPr/>
          </p:nvSpPr>
          <p:spPr bwMode="auto">
            <a:xfrm>
              <a:off x="2734"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1" name="AutoShape 110"/>
            <p:cNvSpPr>
              <a:spLocks noChangeArrowheads="1"/>
            </p:cNvSpPr>
            <p:nvPr/>
          </p:nvSpPr>
          <p:spPr bwMode="auto">
            <a:xfrm>
              <a:off x="2734"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2" name="Rectangle 111"/>
            <p:cNvSpPr>
              <a:spLocks noChangeArrowheads="1"/>
            </p:cNvSpPr>
            <p:nvPr/>
          </p:nvSpPr>
          <p:spPr bwMode="auto">
            <a:xfrm>
              <a:off x="3524" y="1360"/>
              <a:ext cx="272" cy="523"/>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p:txBody>
        </p:sp>
        <p:sp>
          <p:nvSpPr>
            <p:cNvPr id="73743" name="Rectangle 112"/>
            <p:cNvSpPr>
              <a:spLocks noChangeArrowheads="1"/>
            </p:cNvSpPr>
            <p:nvPr/>
          </p:nvSpPr>
          <p:spPr bwMode="auto">
            <a:xfrm>
              <a:off x="3524" y="1964"/>
              <a:ext cx="283"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C</a:t>
              </a:r>
            </a:p>
          </p:txBody>
        </p:sp>
        <p:sp>
          <p:nvSpPr>
            <p:cNvPr id="73744" name="Rectangle 113"/>
            <p:cNvSpPr>
              <a:spLocks noChangeArrowheads="1"/>
            </p:cNvSpPr>
            <p:nvPr/>
          </p:nvSpPr>
          <p:spPr bwMode="auto">
            <a:xfrm>
              <a:off x="3524"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45" name="AutoShape 114"/>
            <p:cNvSpPr>
              <a:spLocks noChangeArrowheads="1"/>
            </p:cNvSpPr>
            <p:nvPr/>
          </p:nvSpPr>
          <p:spPr bwMode="auto">
            <a:xfrm>
              <a:off x="3287" y="1438"/>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6" name="AutoShape 115"/>
            <p:cNvSpPr>
              <a:spLocks noChangeArrowheads="1"/>
            </p:cNvSpPr>
            <p:nvPr/>
          </p:nvSpPr>
          <p:spPr bwMode="auto">
            <a:xfrm>
              <a:off x="3287" y="1710"/>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7" name="AutoShape 116"/>
            <p:cNvSpPr>
              <a:spLocks noChangeArrowheads="1"/>
            </p:cNvSpPr>
            <p:nvPr/>
          </p:nvSpPr>
          <p:spPr bwMode="auto">
            <a:xfrm>
              <a:off x="3287"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8" name="AutoShape 117"/>
            <p:cNvSpPr>
              <a:spLocks noChangeArrowheads="1"/>
            </p:cNvSpPr>
            <p:nvPr/>
          </p:nvSpPr>
          <p:spPr bwMode="auto">
            <a:xfrm>
              <a:off x="3287"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49" name="Rectangle 118"/>
            <p:cNvSpPr>
              <a:spLocks noChangeArrowheads="1"/>
            </p:cNvSpPr>
            <p:nvPr/>
          </p:nvSpPr>
          <p:spPr bwMode="auto">
            <a:xfrm>
              <a:off x="4068" y="1354"/>
              <a:ext cx="272" cy="814"/>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p:txBody>
        </p:sp>
        <p:sp>
          <p:nvSpPr>
            <p:cNvPr id="73750" name="Rectangle 119"/>
            <p:cNvSpPr>
              <a:spLocks noChangeArrowheads="1"/>
            </p:cNvSpPr>
            <p:nvPr/>
          </p:nvSpPr>
          <p:spPr bwMode="auto">
            <a:xfrm>
              <a:off x="4068" y="2263"/>
              <a:ext cx="276"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r>
                <a:rPr lang="en-US" altLang="zh-CN" baseline="-25000">
                  <a:solidFill>
                    <a:srgbClr val="000000"/>
                  </a:solidFill>
                </a:rPr>
                <a:t>D</a:t>
              </a:r>
            </a:p>
          </p:txBody>
        </p:sp>
        <p:sp>
          <p:nvSpPr>
            <p:cNvPr id="73751" name="AutoShape 120"/>
            <p:cNvSpPr>
              <a:spLocks noChangeArrowheads="1"/>
            </p:cNvSpPr>
            <p:nvPr/>
          </p:nvSpPr>
          <p:spPr bwMode="auto">
            <a:xfrm>
              <a:off x="3831" y="1574"/>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2" name="AutoShape 121"/>
            <p:cNvSpPr>
              <a:spLocks noChangeArrowheads="1"/>
            </p:cNvSpPr>
            <p:nvPr/>
          </p:nvSpPr>
          <p:spPr bwMode="auto">
            <a:xfrm>
              <a:off x="3831" y="2027"/>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3" name="AutoShape 122"/>
            <p:cNvSpPr>
              <a:spLocks noChangeArrowheads="1"/>
            </p:cNvSpPr>
            <p:nvPr/>
          </p:nvSpPr>
          <p:spPr bwMode="auto">
            <a:xfrm>
              <a:off x="3831"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4" name="Rectangle 123"/>
            <p:cNvSpPr>
              <a:spLocks noChangeArrowheads="1"/>
            </p:cNvSpPr>
            <p:nvPr/>
          </p:nvSpPr>
          <p:spPr bwMode="auto">
            <a:xfrm>
              <a:off x="4612" y="1349"/>
              <a:ext cx="272" cy="1105"/>
            </a:xfrm>
            <a:prstGeom prst="rect">
              <a:avLst/>
            </a:prstGeom>
            <a:solidFill>
              <a:schemeClr val="folHlink"/>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endParaRPr lang="en-US" altLang="zh-CN">
                <a:solidFill>
                  <a:srgbClr val="000000"/>
                </a:solidFill>
              </a:endParaRPr>
            </a:p>
            <a:p>
              <a:pPr eaLnBrk="1" hangingPunct="1">
                <a:spcBef>
                  <a:spcPct val="0"/>
                </a:spcBef>
                <a:buClrTx/>
                <a:buFontTx/>
                <a:buNone/>
              </a:pPr>
              <a:r>
                <a:rPr lang="en-US" altLang="zh-CN">
                  <a:solidFill>
                    <a:srgbClr val="000000"/>
                  </a:solidFill>
                </a:rPr>
                <a:t>+</a:t>
              </a: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a:p>
              <a:pPr eaLnBrk="1" hangingPunct="1">
                <a:spcBef>
                  <a:spcPct val="0"/>
                </a:spcBef>
                <a:buClrTx/>
                <a:buFontTx/>
                <a:buNone/>
              </a:pPr>
              <a:endParaRPr lang="en-US" altLang="zh-CN" baseline="-25000">
                <a:solidFill>
                  <a:srgbClr val="000000"/>
                </a:solidFill>
              </a:endParaRPr>
            </a:p>
          </p:txBody>
        </p:sp>
        <p:sp>
          <p:nvSpPr>
            <p:cNvPr id="73755" name="Rectangle 124"/>
            <p:cNvSpPr>
              <a:spLocks noChangeArrowheads="1"/>
            </p:cNvSpPr>
            <p:nvPr/>
          </p:nvSpPr>
          <p:spPr bwMode="auto">
            <a:xfrm>
              <a:off x="5157" y="1809"/>
              <a:ext cx="204" cy="233"/>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endParaRPr lang="en-US" altLang="zh-CN" baseline="-25000">
                <a:solidFill>
                  <a:srgbClr val="000000"/>
                </a:solidFill>
              </a:endParaRPr>
            </a:p>
          </p:txBody>
        </p:sp>
        <p:sp>
          <p:nvSpPr>
            <p:cNvPr id="73756" name="AutoShape 125"/>
            <p:cNvSpPr>
              <a:spLocks noChangeArrowheads="1"/>
            </p:cNvSpPr>
            <p:nvPr/>
          </p:nvSpPr>
          <p:spPr bwMode="auto">
            <a:xfrm>
              <a:off x="4376" y="2299"/>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7" name="AutoShape 126"/>
            <p:cNvSpPr>
              <a:spLocks noChangeArrowheads="1"/>
            </p:cNvSpPr>
            <p:nvPr/>
          </p:nvSpPr>
          <p:spPr bwMode="auto">
            <a:xfrm>
              <a:off x="4376" y="1755"/>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8" name="AutoShape 127"/>
            <p:cNvSpPr>
              <a:spLocks noChangeArrowheads="1"/>
            </p:cNvSpPr>
            <p:nvPr/>
          </p:nvSpPr>
          <p:spPr bwMode="auto">
            <a:xfrm>
              <a:off x="4920" y="1846"/>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sp>
          <p:nvSpPr>
            <p:cNvPr id="73759" name="AutoShape 130"/>
            <p:cNvSpPr>
              <a:spLocks noChangeArrowheads="1"/>
            </p:cNvSpPr>
            <p:nvPr/>
          </p:nvSpPr>
          <p:spPr bwMode="auto">
            <a:xfrm>
              <a:off x="5410" y="1845"/>
              <a:ext cx="225" cy="146"/>
            </a:xfrm>
            <a:prstGeom prst="rightArrow">
              <a:avLst>
                <a:gd name="adj1" fmla="val 50000"/>
                <a:gd name="adj2" fmla="val 33456"/>
              </a:avLst>
            </a:prstGeom>
            <a:solidFill>
              <a:schemeClr val="accent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3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9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74755" name="Rectangle 3"/>
          <p:cNvSpPr>
            <a:spLocks noGrp="1" noChangeArrowheads="1"/>
          </p:cNvSpPr>
          <p:nvPr>
            <p:ph idx="1"/>
          </p:nvPr>
        </p:nvSpPr>
        <p:spPr>
          <a:xfrm>
            <a:off x="2590800" y="1981200"/>
            <a:ext cx="7543800" cy="4256088"/>
          </a:xfrm>
        </p:spPr>
        <p:txBody>
          <a:bodyPr/>
          <a:lstStyle/>
          <a:p>
            <a:pPr eaLnBrk="1" hangingPunct="1"/>
            <a:r>
              <a:rPr lang="zh-CN" altLang="en-US"/>
              <a:t>并行算法范例</a:t>
            </a:r>
          </a:p>
          <a:p>
            <a:pPr lvl="1" eaLnBrk="1" hangingPunct="1"/>
            <a:r>
              <a:rPr lang="zh-CN" altLang="en-US"/>
              <a:t>进程农庄</a:t>
            </a:r>
          </a:p>
          <a:p>
            <a:pPr lvl="2" eaLnBrk="1" hangingPunct="1"/>
            <a:r>
              <a:rPr lang="zh-CN" altLang="en-US"/>
              <a:t>也称为主／从范例，主进程执行并行程序中基本的顺序部分，并派生出一些从进程去执行并行的工作负载。</a:t>
            </a:r>
          </a:p>
          <a:p>
            <a:pPr lvl="2" eaLnBrk="1" hangingPunct="1"/>
            <a:r>
              <a:rPr lang="zh-CN" altLang="en-US"/>
              <a:t>当一个从进程完成其工作时，便通知主进程，让其分派一个新的工作负载。</a:t>
            </a:r>
          </a:p>
          <a:p>
            <a:pPr lvl="2" eaLnBrk="1" hangingPunct="1"/>
            <a:r>
              <a:rPr lang="zh-CN" altLang="en-US"/>
              <a:t>优点是结构简单，由主进程完成协调工作。</a:t>
            </a:r>
          </a:p>
          <a:p>
            <a:pPr lvl="2" eaLnBrk="1" hangingPunct="1"/>
            <a:r>
              <a:rPr lang="zh-CN" altLang="en-US"/>
              <a:t>缺点是主进程很可能成为瓶颈。</a:t>
            </a:r>
          </a:p>
        </p:txBody>
      </p:sp>
      <p:grpSp>
        <p:nvGrpSpPr>
          <p:cNvPr id="185357" name="Group 13"/>
          <p:cNvGrpSpPr>
            <a:grpSpLocks/>
          </p:cNvGrpSpPr>
          <p:nvPr/>
        </p:nvGrpSpPr>
        <p:grpSpPr bwMode="auto">
          <a:xfrm>
            <a:off x="4378325" y="4100515"/>
            <a:ext cx="4227513" cy="2133601"/>
            <a:chOff x="1844" y="2220"/>
            <a:chExt cx="2663" cy="1344"/>
          </a:xfrm>
        </p:grpSpPr>
        <p:sp>
          <p:nvSpPr>
            <p:cNvPr id="74757" name="Rectangle 12"/>
            <p:cNvSpPr>
              <a:spLocks noChangeArrowheads="1"/>
            </p:cNvSpPr>
            <p:nvPr/>
          </p:nvSpPr>
          <p:spPr bwMode="auto">
            <a:xfrm>
              <a:off x="1844" y="2220"/>
              <a:ext cx="2663" cy="1344"/>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74758" name="Group 11"/>
            <p:cNvGrpSpPr>
              <a:grpSpLocks/>
            </p:cNvGrpSpPr>
            <p:nvPr/>
          </p:nvGrpSpPr>
          <p:grpSpPr bwMode="auto">
            <a:xfrm>
              <a:off x="2063" y="2387"/>
              <a:ext cx="2132" cy="1049"/>
              <a:chOff x="2063" y="2387"/>
              <a:chExt cx="2132" cy="1049"/>
            </a:xfrm>
          </p:grpSpPr>
          <p:sp>
            <p:nvSpPr>
              <p:cNvPr id="74759" name="Text Box 4"/>
              <p:cNvSpPr txBox="1">
                <a:spLocks noChangeArrowheads="1"/>
              </p:cNvSpPr>
              <p:nvPr/>
            </p:nvSpPr>
            <p:spPr bwMode="auto">
              <a:xfrm>
                <a:off x="2835" y="2387"/>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主</a:t>
                </a:r>
              </a:p>
            </p:txBody>
          </p:sp>
          <p:sp>
            <p:nvSpPr>
              <p:cNvPr id="74760" name="Text Box 5"/>
              <p:cNvSpPr txBox="1">
                <a:spLocks noChangeArrowheads="1"/>
              </p:cNvSpPr>
              <p:nvPr/>
            </p:nvSpPr>
            <p:spPr bwMode="auto">
              <a:xfrm>
                <a:off x="2063"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1" name="Text Box 6"/>
              <p:cNvSpPr txBox="1">
                <a:spLocks noChangeArrowheads="1"/>
              </p:cNvSpPr>
              <p:nvPr/>
            </p:nvSpPr>
            <p:spPr bwMode="auto">
              <a:xfrm>
                <a:off x="2834"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2" name="Text Box 7"/>
              <p:cNvSpPr txBox="1">
                <a:spLocks noChangeArrowheads="1"/>
              </p:cNvSpPr>
              <p:nvPr/>
            </p:nvSpPr>
            <p:spPr bwMode="auto">
              <a:xfrm>
                <a:off x="3605" y="3203"/>
                <a:ext cx="590"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gn="ctr" eaLnBrk="1" hangingPunct="1">
                  <a:spcBef>
                    <a:spcPct val="0"/>
                  </a:spcBef>
                  <a:buClrTx/>
                  <a:buFontTx/>
                  <a:buNone/>
                </a:pPr>
                <a:r>
                  <a:rPr lang="zh-CN" altLang="en-US">
                    <a:solidFill>
                      <a:srgbClr val="000000"/>
                    </a:solidFill>
                  </a:rPr>
                  <a:t>从</a:t>
                </a:r>
              </a:p>
            </p:txBody>
          </p:sp>
          <p:sp>
            <p:nvSpPr>
              <p:cNvPr id="74763" name="Line 8"/>
              <p:cNvSpPr>
                <a:spLocks noChangeShapeType="1"/>
              </p:cNvSpPr>
              <p:nvPr/>
            </p:nvSpPr>
            <p:spPr bwMode="auto">
              <a:xfrm flipH="1">
                <a:off x="2381" y="2659"/>
                <a:ext cx="771"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4764" name="Line 9"/>
              <p:cNvSpPr>
                <a:spLocks noChangeShapeType="1"/>
              </p:cNvSpPr>
              <p:nvPr/>
            </p:nvSpPr>
            <p:spPr bwMode="auto">
              <a:xfrm flipH="1">
                <a:off x="3152" y="2659"/>
                <a:ext cx="0"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4765" name="Line 10"/>
              <p:cNvSpPr>
                <a:spLocks noChangeShapeType="1"/>
              </p:cNvSpPr>
              <p:nvPr/>
            </p:nvSpPr>
            <p:spPr bwMode="auto">
              <a:xfrm>
                <a:off x="3152" y="2659"/>
                <a:ext cx="726" cy="544"/>
              </a:xfrm>
              <a:prstGeom prst="line">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85357"/>
                                        </p:tgtEl>
                                        <p:attrNameLst>
                                          <p:attrName>style.visibility</p:attrName>
                                        </p:attrNameLst>
                                      </p:cBhvr>
                                      <p:to>
                                        <p:strVal val="visible"/>
                                      </p:to>
                                    </p:set>
                                    <p:anim calcmode="lin" valueType="num">
                                      <p:cBhvr>
                                        <p:cTn id="7" dur="500" fill="hold"/>
                                        <p:tgtEl>
                                          <p:spTgt spid="185357"/>
                                        </p:tgtEl>
                                        <p:attrNameLst>
                                          <p:attrName>ppt_w</p:attrName>
                                        </p:attrNameLst>
                                      </p:cBhvr>
                                      <p:tavLst>
                                        <p:tav tm="0">
                                          <p:val>
                                            <p:fltVal val="0"/>
                                          </p:val>
                                        </p:tav>
                                        <p:tav tm="100000">
                                          <p:val>
                                            <p:strVal val="#ppt_w"/>
                                          </p:val>
                                        </p:tav>
                                      </p:tavLst>
                                    </p:anim>
                                    <p:anim calcmode="lin" valueType="num">
                                      <p:cBhvr>
                                        <p:cTn id="8" dur="500" fill="hold"/>
                                        <p:tgtEl>
                                          <p:spTgt spid="185357"/>
                                        </p:tgtEl>
                                        <p:attrNameLst>
                                          <p:attrName>ppt_h</p:attrName>
                                        </p:attrNameLst>
                                      </p:cBhvr>
                                      <p:tavLst>
                                        <p:tav tm="0">
                                          <p:val>
                                            <p:fltVal val="0"/>
                                          </p:val>
                                        </p:tav>
                                        <p:tav tm="100000">
                                          <p:val>
                                            <p:strVal val="#ppt_h"/>
                                          </p:val>
                                        </p:tav>
                                      </p:tavLst>
                                    </p:anim>
                                    <p:animEffect transition="in" filter="fade">
                                      <p:cBhvr>
                                        <p:cTn id="9" dur="500"/>
                                        <p:tgtEl>
                                          <p:spTgt spid="185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468688" y="623888"/>
            <a:ext cx="6589712" cy="1281112"/>
          </a:xfrm>
        </p:spPr>
        <p:txBody>
          <a:bodyPr/>
          <a:lstStyle/>
          <a:p>
            <a:pPr eaLnBrk="1" hangingPunct="1"/>
            <a:r>
              <a:rPr lang="zh-CN" altLang="en-US"/>
              <a:t>六、并行程序设计</a:t>
            </a:r>
          </a:p>
        </p:txBody>
      </p:sp>
      <p:sp>
        <p:nvSpPr>
          <p:cNvPr id="187395" name="Rectangle 3"/>
          <p:cNvSpPr>
            <a:spLocks noGrp="1" noChangeArrowheads="1"/>
          </p:cNvSpPr>
          <p:nvPr>
            <p:ph idx="1"/>
          </p:nvPr>
        </p:nvSpPr>
        <p:spPr>
          <a:xfrm>
            <a:off x="2590800" y="1981200"/>
            <a:ext cx="7543800" cy="4471988"/>
          </a:xfrm>
        </p:spPr>
        <p:txBody>
          <a:bodyPr rtlCol="0">
            <a:normAutofit fontScale="92500" lnSpcReduction="10000"/>
          </a:bodyPr>
          <a:lstStyle/>
          <a:p>
            <a:pPr eaLnBrk="1" fontAlgn="auto" hangingPunct="1">
              <a:lnSpc>
                <a:spcPct val="110000"/>
              </a:lnSpc>
              <a:spcAft>
                <a:spcPts val="0"/>
              </a:spcAft>
              <a:buFont typeface="Wingdings 3" charset="2"/>
              <a:buChar char=""/>
              <a:defRPr/>
            </a:pPr>
            <a:r>
              <a:rPr lang="zh-CN" altLang="en-US" sz="2400">
                <a:solidFill>
                  <a:schemeClr val="tx1">
                    <a:lumMod val="75000"/>
                    <a:lumOff val="25000"/>
                  </a:schemeClr>
                </a:solidFill>
              </a:rPr>
              <a:t>并行算法范例</a:t>
            </a:r>
          </a:p>
          <a:p>
            <a:pPr lvl="1" eaLnBrk="1" fontAlgn="auto" hangingPunct="1">
              <a:lnSpc>
                <a:spcPct val="110000"/>
              </a:lnSpc>
              <a:spcAft>
                <a:spcPts val="0"/>
              </a:spcAft>
              <a:buFont typeface="Wingdings 3" charset="2"/>
              <a:buChar char=""/>
              <a:defRPr/>
            </a:pPr>
            <a:r>
              <a:rPr lang="zh-CN" altLang="en-US" sz="2000">
                <a:solidFill>
                  <a:schemeClr val="tx1">
                    <a:lumMod val="75000"/>
                    <a:lumOff val="25000"/>
                  </a:schemeClr>
                </a:solidFill>
              </a:rPr>
              <a:t>工作池</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常用于共享变量模型。</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工作池以全局数据结构方式实现，并创建一些进程。</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开始时，池中可能只有一件工作，任何空闲进程可以从池中获取一件工作，并加以执行，执行后可能产生</a:t>
            </a:r>
            <a:r>
              <a:rPr lang="en-US" altLang="zh-CN" sz="1800">
                <a:solidFill>
                  <a:schemeClr val="tx1">
                    <a:lumMod val="75000"/>
                    <a:lumOff val="25000"/>
                  </a:schemeClr>
                </a:solidFill>
              </a:rPr>
              <a:t>0</a:t>
            </a:r>
            <a:r>
              <a:rPr lang="zh-CN" altLang="en-US" sz="1800">
                <a:solidFill>
                  <a:schemeClr val="tx1">
                    <a:lumMod val="75000"/>
                    <a:lumOff val="25000"/>
                  </a:schemeClr>
                </a:solidFill>
              </a:rPr>
              <a:t>个、</a:t>
            </a:r>
            <a:r>
              <a:rPr lang="en-US" altLang="zh-CN" sz="1800">
                <a:solidFill>
                  <a:schemeClr val="tx1">
                    <a:lumMod val="75000"/>
                    <a:lumOff val="25000"/>
                  </a:schemeClr>
                </a:solidFill>
              </a:rPr>
              <a:t>1</a:t>
            </a:r>
            <a:r>
              <a:rPr lang="zh-CN" altLang="en-US" sz="1800">
                <a:solidFill>
                  <a:schemeClr val="tx1">
                    <a:lumMod val="75000"/>
                    <a:lumOff val="25000"/>
                  </a:schemeClr>
                </a:solidFill>
              </a:rPr>
              <a:t>个或多个新的工作件，并被放回工作池中。</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当工作池为空时，并行程序结束。</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工作池范例容易做到负载平衡，因为工作负载是动态分配给空闲进程的。</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其难点是使众多进程高效地访问工作池的具体实现。</a:t>
            </a:r>
          </a:p>
          <a:p>
            <a:pPr lvl="2" eaLnBrk="1" fontAlgn="auto" hangingPunct="1">
              <a:lnSpc>
                <a:spcPct val="110000"/>
              </a:lnSpc>
              <a:spcAft>
                <a:spcPts val="0"/>
              </a:spcAft>
              <a:buFont typeface="Wingdings 3" charset="2"/>
              <a:buChar char=""/>
              <a:defRPr/>
            </a:pPr>
            <a:r>
              <a:rPr lang="zh-CN" altLang="en-US" sz="1800">
                <a:solidFill>
                  <a:schemeClr val="tx1">
                    <a:lumMod val="75000"/>
                    <a:lumOff val="25000"/>
                  </a:schemeClr>
                </a:solidFill>
              </a:rPr>
              <a:t>工作池可以是一个无序集、一个队列或一个优先队列。</a:t>
            </a:r>
          </a:p>
        </p:txBody>
      </p:sp>
      <p:grpSp>
        <p:nvGrpSpPr>
          <p:cNvPr id="187406" name="Group 14"/>
          <p:cNvGrpSpPr>
            <a:grpSpLocks/>
          </p:cNvGrpSpPr>
          <p:nvPr/>
        </p:nvGrpSpPr>
        <p:grpSpPr bwMode="auto">
          <a:xfrm>
            <a:off x="4903790" y="3790954"/>
            <a:ext cx="3074988" cy="2019301"/>
            <a:chOff x="2038" y="2252"/>
            <a:chExt cx="1937" cy="1272"/>
          </a:xfrm>
        </p:grpSpPr>
        <p:sp>
          <p:nvSpPr>
            <p:cNvPr id="76805" name="Rectangle 13"/>
            <p:cNvSpPr>
              <a:spLocks noChangeArrowheads="1"/>
            </p:cNvSpPr>
            <p:nvPr/>
          </p:nvSpPr>
          <p:spPr bwMode="auto">
            <a:xfrm>
              <a:off x="2038" y="2252"/>
              <a:ext cx="1937" cy="1272"/>
            </a:xfrm>
            <a:prstGeom prst="rect">
              <a:avLst/>
            </a:prstGeom>
            <a:solidFill>
              <a:schemeClr val="bg1"/>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endParaRPr lang="zh-CN" altLang="en-US">
                <a:solidFill>
                  <a:schemeClr val="tx1"/>
                </a:solidFill>
              </a:endParaRPr>
            </a:p>
          </p:txBody>
        </p:sp>
        <p:grpSp>
          <p:nvGrpSpPr>
            <p:cNvPr id="76806" name="Group 12"/>
            <p:cNvGrpSpPr>
              <a:grpSpLocks/>
            </p:cNvGrpSpPr>
            <p:nvPr/>
          </p:nvGrpSpPr>
          <p:grpSpPr bwMode="auto">
            <a:xfrm>
              <a:off x="2245" y="2351"/>
              <a:ext cx="1565" cy="1040"/>
              <a:chOff x="2245" y="2351"/>
              <a:chExt cx="1565" cy="1040"/>
            </a:xfrm>
          </p:grpSpPr>
          <p:sp>
            <p:nvSpPr>
              <p:cNvPr id="76807" name="Oval 5"/>
              <p:cNvSpPr>
                <a:spLocks noChangeArrowheads="1"/>
              </p:cNvSpPr>
              <p:nvPr/>
            </p:nvSpPr>
            <p:spPr bwMode="auto">
              <a:xfrm>
                <a:off x="2608" y="2351"/>
                <a:ext cx="862" cy="327"/>
              </a:xfrm>
              <a:prstGeom prst="ellipse">
                <a:avLst/>
              </a:prstGeom>
              <a:solidFill>
                <a:schemeClr val="accent1"/>
              </a:solidFill>
              <a:ln w="28575"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zh-CN" altLang="en-US">
                    <a:solidFill>
                      <a:srgbClr val="000000"/>
                    </a:solidFill>
                  </a:rPr>
                  <a:t>工作池</a:t>
                </a:r>
              </a:p>
            </p:txBody>
          </p:sp>
          <p:sp>
            <p:nvSpPr>
              <p:cNvPr id="76808" name="Text Box 6"/>
              <p:cNvSpPr txBox="1">
                <a:spLocks noChangeArrowheads="1"/>
              </p:cNvSpPr>
              <p:nvPr/>
            </p:nvSpPr>
            <p:spPr bwMode="auto">
              <a:xfrm>
                <a:off x="2245" y="3158"/>
                <a:ext cx="202"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P</a:t>
                </a:r>
              </a:p>
            </p:txBody>
          </p:sp>
          <p:sp>
            <p:nvSpPr>
              <p:cNvPr id="76809" name="Text Box 7"/>
              <p:cNvSpPr txBox="1">
                <a:spLocks noChangeArrowheads="1"/>
              </p:cNvSpPr>
              <p:nvPr/>
            </p:nvSpPr>
            <p:spPr bwMode="auto">
              <a:xfrm>
                <a:off x="2925" y="3158"/>
                <a:ext cx="243"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Q</a:t>
                </a:r>
              </a:p>
            </p:txBody>
          </p:sp>
          <p:sp>
            <p:nvSpPr>
              <p:cNvPr id="76810" name="Text Box 8"/>
              <p:cNvSpPr txBox="1">
                <a:spLocks noChangeArrowheads="1"/>
              </p:cNvSpPr>
              <p:nvPr/>
            </p:nvSpPr>
            <p:spPr bwMode="auto">
              <a:xfrm>
                <a:off x="3606" y="3158"/>
                <a:ext cx="204" cy="233"/>
              </a:xfrm>
              <a:prstGeom prst="rect">
                <a:avLst/>
              </a:prstGeom>
              <a:solidFill>
                <a:srgbClr val="FFFF00"/>
              </a:solidFill>
              <a:ln w="2857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pPr>
                <a:r>
                  <a:rPr lang="en-US" altLang="zh-CN">
                    <a:solidFill>
                      <a:srgbClr val="000000"/>
                    </a:solidFill>
                  </a:rPr>
                  <a:t>R</a:t>
                </a:r>
              </a:p>
            </p:txBody>
          </p:sp>
          <p:cxnSp>
            <p:nvCxnSpPr>
              <p:cNvPr id="76811" name="AutoShape 9"/>
              <p:cNvCxnSpPr>
                <a:cxnSpLocks noChangeShapeType="1"/>
                <a:stCxn id="76807" idx="4"/>
                <a:endCxn id="76808" idx="0"/>
              </p:cNvCxnSpPr>
              <p:nvPr/>
            </p:nvCxnSpPr>
            <p:spPr bwMode="auto">
              <a:xfrm flipH="1">
                <a:off x="2346" y="2678"/>
                <a:ext cx="693"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2" name="AutoShape 10"/>
              <p:cNvCxnSpPr>
                <a:cxnSpLocks noChangeShapeType="1"/>
                <a:stCxn id="76807" idx="4"/>
                <a:endCxn id="76809" idx="0"/>
              </p:cNvCxnSpPr>
              <p:nvPr/>
            </p:nvCxnSpPr>
            <p:spPr bwMode="auto">
              <a:xfrm>
                <a:off x="3039" y="2678"/>
                <a:ext cx="7"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3" name="AutoShape 11"/>
              <p:cNvCxnSpPr>
                <a:cxnSpLocks noChangeShapeType="1"/>
                <a:stCxn id="76807" idx="4"/>
                <a:endCxn id="76810" idx="0"/>
              </p:cNvCxnSpPr>
              <p:nvPr/>
            </p:nvCxnSpPr>
            <p:spPr bwMode="auto">
              <a:xfrm>
                <a:off x="3039" y="2678"/>
                <a:ext cx="669" cy="480"/>
              </a:xfrm>
              <a:prstGeom prst="straightConnector1">
                <a:avLst/>
              </a:prstGeom>
              <a:noFill/>
              <a:ln w="2857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87406"/>
                                        </p:tgtEl>
                                        <p:attrNameLst>
                                          <p:attrName>style.visibility</p:attrName>
                                        </p:attrNameLst>
                                      </p:cBhvr>
                                      <p:to>
                                        <p:strVal val="visible"/>
                                      </p:to>
                                    </p:set>
                                    <p:anim calcmode="lin" valueType="num">
                                      <p:cBhvr>
                                        <p:cTn id="7" dur="500" fill="hold"/>
                                        <p:tgtEl>
                                          <p:spTgt spid="187406"/>
                                        </p:tgtEl>
                                        <p:attrNameLst>
                                          <p:attrName>ppt_w</p:attrName>
                                        </p:attrNameLst>
                                      </p:cBhvr>
                                      <p:tavLst>
                                        <p:tav tm="0">
                                          <p:val>
                                            <p:fltVal val="0"/>
                                          </p:val>
                                        </p:tav>
                                        <p:tav tm="100000">
                                          <p:val>
                                            <p:strVal val="#ppt_w"/>
                                          </p:val>
                                        </p:tav>
                                      </p:tavLst>
                                    </p:anim>
                                    <p:anim calcmode="lin" valueType="num">
                                      <p:cBhvr>
                                        <p:cTn id="8" dur="500" fill="hold"/>
                                        <p:tgtEl>
                                          <p:spTgt spid="187406"/>
                                        </p:tgtEl>
                                        <p:attrNameLst>
                                          <p:attrName>ppt_h</p:attrName>
                                        </p:attrNameLst>
                                      </p:cBhvr>
                                      <p:tavLst>
                                        <p:tav tm="0">
                                          <p:val>
                                            <p:fltVal val="0"/>
                                          </p:val>
                                        </p:tav>
                                        <p:tav tm="100000">
                                          <p:val>
                                            <p:strVal val="#ppt_h"/>
                                          </p:val>
                                        </p:tav>
                                      </p:tavLst>
                                    </p:anim>
                                    <p:animEffect transition="in" filter="fade">
                                      <p:cBhvr>
                                        <p:cTn id="9" dur="500"/>
                                        <p:tgtEl>
                                          <p:spTgt spid="187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10FEC7F-1033-4955-942B-2DCA0E6A8CB1}"/>
              </a:ext>
            </a:extLst>
          </p:cNvPr>
          <p:cNvPicPr>
            <a:picLocks noChangeAspect="1"/>
          </p:cNvPicPr>
          <p:nvPr/>
        </p:nvPicPr>
        <p:blipFill rotWithShape="1">
          <a:blip r:embed="rId3"/>
          <a:srcRect l="4018" t="33654" r="50000" b="20055"/>
          <a:stretch/>
        </p:blipFill>
        <p:spPr>
          <a:xfrm>
            <a:off x="6400800" y="2007395"/>
            <a:ext cx="3188494" cy="2407444"/>
          </a:xfrm>
          <a:prstGeom prst="rect">
            <a:avLst/>
          </a:prstGeom>
        </p:spPr>
      </p:pic>
      <p:sp>
        <p:nvSpPr>
          <p:cNvPr id="3" name="对话气泡: 椭圆形 2">
            <a:extLst>
              <a:ext uri="{FF2B5EF4-FFF2-40B4-BE49-F238E27FC236}">
                <a16:creationId xmlns:a16="http://schemas.microsoft.com/office/drawing/2014/main" id="{323AB841-6DA5-4879-974D-A18062F72E0F}"/>
              </a:ext>
            </a:extLst>
          </p:cNvPr>
          <p:cNvSpPr/>
          <p:nvPr/>
        </p:nvSpPr>
        <p:spPr>
          <a:xfrm>
            <a:off x="2721769" y="1475185"/>
            <a:ext cx="2907506" cy="1064419"/>
          </a:xfrm>
          <a:prstGeom prst="wedgeEllipseCallout">
            <a:avLst>
              <a:gd name="adj1" fmla="val 76710"/>
              <a:gd name="adj2" fmla="val 86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网络就是计算机</a:t>
            </a:r>
          </a:p>
        </p:txBody>
      </p:sp>
      <p:sp>
        <p:nvSpPr>
          <p:cNvPr id="4" name="文本框 3">
            <a:extLst>
              <a:ext uri="{FF2B5EF4-FFF2-40B4-BE49-F238E27FC236}">
                <a16:creationId xmlns:a16="http://schemas.microsoft.com/office/drawing/2014/main" id="{53748FD2-2AD1-4F11-ADA4-113198E85418}"/>
              </a:ext>
            </a:extLst>
          </p:cNvPr>
          <p:cNvSpPr txBox="1"/>
          <p:nvPr/>
        </p:nvSpPr>
        <p:spPr>
          <a:xfrm>
            <a:off x="7266322" y="4321969"/>
            <a:ext cx="1457450" cy="369332"/>
          </a:xfrm>
          <a:prstGeom prst="rect">
            <a:avLst/>
          </a:prstGeom>
          <a:noFill/>
        </p:spPr>
        <p:txBody>
          <a:bodyPr wrap="none" rtlCol="0">
            <a:spAutoFit/>
          </a:bodyPr>
          <a:lstStyle/>
          <a:p>
            <a:r>
              <a:rPr lang="en-US" altLang="zh-CN" dirty="0"/>
              <a:t>John Gage</a:t>
            </a:r>
            <a:endParaRPr lang="zh-CN" altLang="en-US" dirty="0"/>
          </a:p>
        </p:txBody>
      </p:sp>
      <p:sp>
        <p:nvSpPr>
          <p:cNvPr id="5" name="矩形 4">
            <a:extLst>
              <a:ext uri="{FF2B5EF4-FFF2-40B4-BE49-F238E27FC236}">
                <a16:creationId xmlns:a16="http://schemas.microsoft.com/office/drawing/2014/main" id="{61A82F92-B672-4C17-9055-4D8C4A50BE13}"/>
              </a:ext>
            </a:extLst>
          </p:cNvPr>
          <p:cNvSpPr/>
          <p:nvPr/>
        </p:nvSpPr>
        <p:spPr>
          <a:xfrm>
            <a:off x="2721769" y="5106085"/>
            <a:ext cx="6867525"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sz="1400" dirty="0"/>
              <a:t>1984</a:t>
            </a:r>
            <a:r>
              <a:rPr lang="zh-CN" altLang="en-US" sz="1400" dirty="0"/>
              <a:t>年，</a:t>
            </a:r>
            <a:r>
              <a:rPr lang="en-US" altLang="zh-CN" sz="1400" dirty="0"/>
              <a:t>SUN</a:t>
            </a:r>
            <a:r>
              <a:rPr lang="zh-CN" altLang="en-US" sz="1400" dirty="0"/>
              <a:t>的五号员工约翰</a:t>
            </a:r>
            <a:r>
              <a:rPr lang="en-US" altLang="zh-CN" sz="1400" dirty="0"/>
              <a:t>·</a:t>
            </a:r>
            <a:r>
              <a:rPr lang="zh-CN" altLang="en-US" sz="1400" dirty="0"/>
              <a:t>盖奇提出了“网络就是计算机”，这句话也成为</a:t>
            </a:r>
            <a:r>
              <a:rPr lang="en-US" altLang="zh-CN" sz="1400" dirty="0"/>
              <a:t>SUN</a:t>
            </a:r>
            <a:r>
              <a:rPr lang="zh-CN" altLang="en-US" sz="1400" dirty="0"/>
              <a:t>后来的宣传口号。</a:t>
            </a:r>
          </a:p>
        </p:txBody>
      </p:sp>
    </p:spTree>
    <p:extLst>
      <p:ext uri="{BB962C8B-B14F-4D97-AF65-F5344CB8AC3E}">
        <p14:creationId xmlns:p14="http://schemas.microsoft.com/office/powerpoint/2010/main" val="116903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3095759-00E9-4940-A0C9-0AD32C939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227" y="2031942"/>
            <a:ext cx="4055269" cy="21425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BC2634A-A37A-41F8-86D2-AF48A0767F59}"/>
              </a:ext>
            </a:extLst>
          </p:cNvPr>
          <p:cNvSpPr/>
          <p:nvPr/>
        </p:nvSpPr>
        <p:spPr>
          <a:xfrm>
            <a:off x="4631531" y="4500563"/>
            <a:ext cx="2928937" cy="3745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altLang="zh-CN" sz="1400" dirty="0"/>
              <a:t>1991</a:t>
            </a:r>
            <a:r>
              <a:rPr lang="zh-CN" altLang="en-US" sz="1400" dirty="0"/>
              <a:t>年剑桥大学“特洛伊咖啡壶”</a:t>
            </a:r>
          </a:p>
        </p:txBody>
      </p:sp>
    </p:spTree>
    <p:extLst>
      <p:ext uri="{BB962C8B-B14F-4D97-AF65-F5344CB8AC3E}">
        <p14:creationId xmlns:p14="http://schemas.microsoft.com/office/powerpoint/2010/main" val="287774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8AA05D0-7CF4-4C4F-B367-5040FEA474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73" t="14479" r="18084" b="17813"/>
          <a:stretch/>
        </p:blipFill>
        <p:spPr bwMode="auto">
          <a:xfrm>
            <a:off x="3937196" y="2035969"/>
            <a:ext cx="2070697" cy="29646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88EFC01-872F-4A79-9D73-CF038A4252A5}"/>
              </a:ext>
            </a:extLst>
          </p:cNvPr>
          <p:cNvSpPr txBox="1"/>
          <p:nvPr/>
        </p:nvSpPr>
        <p:spPr>
          <a:xfrm>
            <a:off x="2757416" y="5086120"/>
            <a:ext cx="4430255" cy="6960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150000"/>
              </a:lnSpc>
            </a:pPr>
            <a:r>
              <a:rPr lang="en-US" altLang="zh-CN" sz="1400" dirty="0"/>
              <a:t>1995</a:t>
            </a:r>
            <a:r>
              <a:rPr lang="zh-CN" altLang="en-US" sz="1400" dirty="0"/>
              <a:t>年，</a:t>
            </a:r>
            <a:r>
              <a:rPr lang="en-US" altLang="zh-CN" sz="1400" dirty="0"/>
              <a:t>Bill Gates</a:t>
            </a:r>
            <a:r>
              <a:rPr lang="zh-CN" altLang="en-US" sz="1400" dirty="0"/>
              <a:t>在他的</a:t>
            </a:r>
            <a:r>
              <a:rPr lang="en-US" altLang="zh-CN" sz="1400" dirty="0"/>
              <a:t>《</a:t>
            </a:r>
            <a:r>
              <a:rPr lang="zh-CN" altLang="en-US" sz="1400" dirty="0"/>
              <a:t>未来之路</a:t>
            </a:r>
            <a:r>
              <a:rPr lang="en-US" altLang="zh-CN" sz="1400" dirty="0"/>
              <a:t>》</a:t>
            </a:r>
            <a:r>
              <a:rPr lang="zh-CN" altLang="en-US" sz="1400" dirty="0"/>
              <a:t>一书中提到互联网还没有实现与万事万物的互联。</a:t>
            </a:r>
          </a:p>
        </p:txBody>
      </p:sp>
      <p:sp>
        <p:nvSpPr>
          <p:cNvPr id="3" name="对话气泡: 椭圆形 2">
            <a:extLst>
              <a:ext uri="{FF2B5EF4-FFF2-40B4-BE49-F238E27FC236}">
                <a16:creationId xmlns:a16="http://schemas.microsoft.com/office/drawing/2014/main" id="{E25A7AE9-AFC9-4653-9860-6F53AE714ADA}"/>
              </a:ext>
            </a:extLst>
          </p:cNvPr>
          <p:cNvSpPr/>
          <p:nvPr/>
        </p:nvSpPr>
        <p:spPr>
          <a:xfrm>
            <a:off x="6186487" y="1143000"/>
            <a:ext cx="4493419" cy="771525"/>
          </a:xfrm>
          <a:prstGeom prst="wedgeEllipseCallout">
            <a:avLst>
              <a:gd name="adj1" fmla="val -50722"/>
              <a:gd name="adj2" fmla="val 1125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互联网还没有实现与万事万物的互联</a:t>
            </a:r>
          </a:p>
        </p:txBody>
      </p:sp>
    </p:spTree>
    <p:extLst>
      <p:ext uri="{BB962C8B-B14F-4D97-AF65-F5344CB8AC3E}">
        <p14:creationId xmlns:p14="http://schemas.microsoft.com/office/powerpoint/2010/main" val="246019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物联网之父Kevin Ashton">
            <a:extLst>
              <a:ext uri="{FF2B5EF4-FFF2-40B4-BE49-F238E27FC236}">
                <a16:creationId xmlns:a16="http://schemas.microsoft.com/office/drawing/2014/main" id="{4BCBDF3C-EE68-4430-A8F6-03F526A5E4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811"/>
          <a:stretch/>
        </p:blipFill>
        <p:spPr bwMode="auto">
          <a:xfrm>
            <a:off x="3476625" y="1078706"/>
            <a:ext cx="5238750" cy="317896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77919CE-D39B-456F-B2B7-5AB00DC2BBED}"/>
              </a:ext>
            </a:extLst>
          </p:cNvPr>
          <p:cNvSpPr txBox="1"/>
          <p:nvPr/>
        </p:nvSpPr>
        <p:spPr>
          <a:xfrm>
            <a:off x="3570684" y="4414838"/>
            <a:ext cx="5050631"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CN" sz="1400" dirty="0"/>
              <a:t>1998</a:t>
            </a:r>
            <a:r>
              <a:rPr lang="zh-CN" altLang="en-US" sz="1400" dirty="0"/>
              <a:t>年，物联网之父</a:t>
            </a:r>
            <a:r>
              <a:rPr lang="en-US" altLang="zh-CN" sz="1400" dirty="0"/>
              <a:t>Kevin Ashton</a:t>
            </a:r>
            <a:r>
              <a:rPr lang="zh-CN" altLang="en-US" sz="1400" dirty="0"/>
              <a:t>首次提出了</a:t>
            </a:r>
            <a:r>
              <a:rPr lang="zh-CN" altLang="en-US" sz="1400" dirty="0">
                <a:solidFill>
                  <a:srgbClr val="FF0000"/>
                </a:solidFill>
              </a:rPr>
              <a:t>物联网</a:t>
            </a:r>
            <a:r>
              <a:rPr lang="zh-CN" altLang="en-US" sz="1400" dirty="0"/>
              <a:t>（“</a:t>
            </a:r>
            <a:r>
              <a:rPr lang="en-US" altLang="zh-CN" sz="1400" dirty="0"/>
              <a:t>Internet of Thing</a:t>
            </a:r>
            <a:r>
              <a:rPr lang="zh-CN" altLang="en-US" sz="1400" dirty="0"/>
              <a:t>”）概念</a:t>
            </a:r>
          </a:p>
        </p:txBody>
      </p:sp>
    </p:spTree>
    <p:extLst>
      <p:ext uri="{BB962C8B-B14F-4D97-AF65-F5344CB8AC3E}">
        <p14:creationId xmlns:p14="http://schemas.microsoft.com/office/powerpoint/2010/main" val="365312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anFoster">
            <a:extLst>
              <a:ext uri="{FF2B5EF4-FFF2-40B4-BE49-F238E27FC236}">
                <a16:creationId xmlns:a16="http://schemas.microsoft.com/office/drawing/2014/main" id="{7F00C58B-411F-4D11-A922-5396B7014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1" y="2014839"/>
            <a:ext cx="1812132" cy="181213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A032FF24-4EC0-4B67-BEE3-88BEB9CA9A1C}"/>
              </a:ext>
            </a:extLst>
          </p:cNvPr>
          <p:cNvPicPr>
            <a:picLocks noChangeAspect="1"/>
          </p:cNvPicPr>
          <p:nvPr/>
        </p:nvPicPr>
        <p:blipFill>
          <a:blip r:embed="rId3"/>
          <a:stretch>
            <a:fillRect/>
          </a:stretch>
        </p:blipFill>
        <p:spPr>
          <a:xfrm>
            <a:off x="5743576" y="1423987"/>
            <a:ext cx="2455068" cy="2993836"/>
          </a:xfrm>
          <a:prstGeom prst="rect">
            <a:avLst/>
          </a:prstGeom>
        </p:spPr>
      </p:pic>
      <p:sp>
        <p:nvSpPr>
          <p:cNvPr id="3" name="矩形 2">
            <a:extLst>
              <a:ext uri="{FF2B5EF4-FFF2-40B4-BE49-F238E27FC236}">
                <a16:creationId xmlns:a16="http://schemas.microsoft.com/office/drawing/2014/main" id="{C5FF1FA2-74E7-427F-8E92-13ECA997823D}"/>
              </a:ext>
            </a:extLst>
          </p:cNvPr>
          <p:cNvSpPr/>
          <p:nvPr/>
        </p:nvSpPr>
        <p:spPr>
          <a:xfrm>
            <a:off x="4035965" y="3826971"/>
            <a:ext cx="1250663" cy="369332"/>
          </a:xfrm>
          <a:prstGeom prst="rect">
            <a:avLst/>
          </a:prstGeom>
        </p:spPr>
        <p:txBody>
          <a:bodyPr wrap="none">
            <a:spAutoFit/>
          </a:bodyPr>
          <a:lstStyle/>
          <a:p>
            <a:r>
              <a:rPr lang="en-US" altLang="zh-CN" dirty="0"/>
              <a:t>Ian Foster</a:t>
            </a:r>
            <a:endParaRPr lang="zh-CN" altLang="en-US" dirty="0"/>
          </a:p>
        </p:txBody>
      </p:sp>
      <p:sp>
        <p:nvSpPr>
          <p:cNvPr id="4" name="矩形 3">
            <a:extLst>
              <a:ext uri="{FF2B5EF4-FFF2-40B4-BE49-F238E27FC236}">
                <a16:creationId xmlns:a16="http://schemas.microsoft.com/office/drawing/2014/main" id="{03005F53-2337-4BBC-92EB-334C9731B537}"/>
              </a:ext>
            </a:extLst>
          </p:cNvPr>
          <p:cNvSpPr/>
          <p:nvPr/>
        </p:nvSpPr>
        <p:spPr>
          <a:xfrm>
            <a:off x="4362863" y="4417823"/>
            <a:ext cx="5216493"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dirty="0"/>
              <a:t>1998</a:t>
            </a:r>
            <a:r>
              <a:rPr lang="zh-CN" altLang="en-US" dirty="0"/>
              <a:t>年</a:t>
            </a:r>
            <a:r>
              <a:rPr lang="en-US" altLang="zh-CN" dirty="0"/>
              <a:t>《</a:t>
            </a:r>
            <a:r>
              <a:rPr lang="zh-CN" altLang="en-US" dirty="0">
                <a:solidFill>
                  <a:srgbClr val="FF0000"/>
                </a:solidFill>
              </a:rPr>
              <a:t>网格</a:t>
            </a:r>
            <a:r>
              <a:rPr lang="en-US" altLang="zh-CN" dirty="0"/>
              <a:t>:21 </a:t>
            </a:r>
            <a:r>
              <a:rPr lang="zh-CN" altLang="en-US" dirty="0"/>
              <a:t>世纪信息技术基础设施的蓝图</a:t>
            </a:r>
            <a:r>
              <a:rPr lang="en-US" altLang="zh-CN" dirty="0"/>
              <a:t>》</a:t>
            </a:r>
            <a:endParaRPr lang="zh-CN" altLang="en-US" dirty="0"/>
          </a:p>
        </p:txBody>
      </p:sp>
    </p:spTree>
    <p:extLst>
      <p:ext uri="{BB962C8B-B14F-4D97-AF65-F5344CB8AC3E}">
        <p14:creationId xmlns:p14="http://schemas.microsoft.com/office/powerpoint/2010/main" val="3822783948"/>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1339</TotalTime>
  <Words>6139</Words>
  <Application>Microsoft Office PowerPoint</Application>
  <PresentationFormat>宽屏</PresentationFormat>
  <Paragraphs>527</Paragraphs>
  <Slides>48</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48</vt:i4>
      </vt:variant>
    </vt:vector>
  </HeadingPairs>
  <TitlesOfParts>
    <vt:vector size="57" baseType="lpstr">
      <vt:lpstr>-apple-system</vt:lpstr>
      <vt:lpstr>MicrosoftYaHei</vt:lpstr>
      <vt:lpstr>Arial</vt:lpstr>
      <vt:lpstr>Calibri</vt:lpstr>
      <vt:lpstr>Century Gothic</vt:lpstr>
      <vt:lpstr>Courier New</vt:lpstr>
      <vt:lpstr>Wingdings</vt:lpstr>
      <vt:lpstr>Wingdings 3</vt:lpstr>
      <vt:lpstr>丝状</vt:lpstr>
      <vt:lpstr>概论</vt:lpstr>
      <vt:lpstr>一、并行与并发</vt:lpstr>
      <vt:lpstr>二、相关领域与概念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三、并行计算的需求和现状</vt:lpstr>
      <vt:lpstr>四、并行计算应用实例</vt:lpstr>
      <vt:lpstr>四、并行计算应用实例</vt:lpstr>
      <vt:lpstr>四、并行计算应用实例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五、并行计算机模型</vt:lpstr>
      <vt:lpstr>六、并行程序设计</vt:lpstr>
      <vt:lpstr>六、并行程序设计</vt:lpstr>
      <vt:lpstr>六、并行程序设计</vt:lpstr>
      <vt:lpstr>六、并行程序设计</vt:lpstr>
      <vt:lpstr>六、并行程序设计</vt:lpstr>
      <vt:lpstr>六、并行程序设计</vt:lpstr>
      <vt:lpstr>六、并行程序设计</vt:lpstr>
      <vt:lpstr>PowerPoint 演示文稿</vt:lpstr>
      <vt:lpstr>六、并行程序设计</vt:lpstr>
      <vt:lpstr>六、并行程序设计</vt:lpstr>
      <vt:lpstr>六、并行程序设计</vt:lpstr>
      <vt:lpstr>六、并行程序设计</vt:lpstr>
      <vt:lpstr>PowerPoint 演示文稿</vt:lpstr>
      <vt:lpstr>六、并行程序设计</vt:lpstr>
      <vt:lpstr>六、并行程序设计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概论</dc:title>
  <dc:creator>Siwei PENG</dc:creator>
  <cp:lastModifiedBy>PENG Siwei</cp:lastModifiedBy>
  <cp:revision>51</cp:revision>
  <dcterms:created xsi:type="dcterms:W3CDTF">2014-02-16T18:48:18Z</dcterms:created>
  <dcterms:modified xsi:type="dcterms:W3CDTF">2022-02-27T12:27:24Z</dcterms:modified>
</cp:coreProperties>
</file>